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98" r:id="rId5"/>
    <p:sldId id="299" r:id="rId6"/>
    <p:sldId id="300" r:id="rId7"/>
    <p:sldId id="301" r:id="rId8"/>
    <p:sldId id="303" r:id="rId9"/>
    <p:sldId id="302" r:id="rId10"/>
    <p:sldId id="304" r:id="rId11"/>
    <p:sldId id="311" r:id="rId12"/>
    <p:sldId id="307" r:id="rId13"/>
    <p:sldId id="308" r:id="rId14"/>
    <p:sldId id="309" r:id="rId15"/>
    <p:sldId id="313" r:id="rId16"/>
    <p:sldId id="31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805426-1215-43BB-A24D-05B6389A39C3}" v="110" dt="2021-11-29T18:14:34.5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6" autoAdjust="0"/>
    <p:restoredTop sz="94619" autoAdjust="0"/>
  </p:normalViewPr>
  <p:slideViewPr>
    <p:cSldViewPr snapToGrid="0">
      <p:cViewPr varScale="1">
        <p:scale>
          <a:sx n="92" d="100"/>
          <a:sy n="92" d="100"/>
        </p:scale>
        <p:origin x="247"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AA1B98-0216-4165-B391-4ECB0D4B7B81}"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E503A034-D71D-4594-AFE5-24054EC8EF27}">
      <dgm:prSet/>
      <dgm:spPr/>
      <dgm:t>
        <a:bodyPr/>
        <a:lstStyle/>
        <a:p>
          <a:r>
            <a:rPr lang="en-US" dirty="0"/>
            <a:t>Determine the causal impact of a motor vehicle lane changing law enacted on July 18, 2018 in Kentucky using Synthetic Controls.</a:t>
          </a:r>
        </a:p>
      </dgm:t>
    </dgm:pt>
    <dgm:pt modelId="{31C2C76B-BE92-44EB-A106-1CDAF774D8A6}" type="parTrans" cxnId="{8CD2C9FE-31F7-4F33-99CE-920D1D931446}">
      <dgm:prSet/>
      <dgm:spPr/>
      <dgm:t>
        <a:bodyPr/>
        <a:lstStyle/>
        <a:p>
          <a:endParaRPr lang="en-US"/>
        </a:p>
      </dgm:t>
    </dgm:pt>
    <dgm:pt modelId="{0FF51C67-5DC3-47F0-BFF8-25227E828325}" type="sibTrans" cxnId="{8CD2C9FE-31F7-4F33-99CE-920D1D931446}">
      <dgm:prSet/>
      <dgm:spPr/>
      <dgm:t>
        <a:bodyPr/>
        <a:lstStyle/>
        <a:p>
          <a:endParaRPr lang="en-US"/>
        </a:p>
      </dgm:t>
    </dgm:pt>
    <dgm:pt modelId="{05587650-45FA-46AC-866F-C4CC2ADC2875}">
      <dgm:prSet/>
      <dgm:spPr/>
      <dgm:t>
        <a:bodyPr/>
        <a:lstStyle/>
        <a:p>
          <a:r>
            <a:rPr lang="en-US" dirty="0"/>
            <a:t>Should this law be enacted in other states if it truly reduces motor vehicle accidents involving a cyclist?</a:t>
          </a:r>
        </a:p>
      </dgm:t>
    </dgm:pt>
    <dgm:pt modelId="{202DB060-D9EB-4604-80F6-49A6D4F3EF9C}" type="parTrans" cxnId="{371A448C-EFF5-4142-B446-63AA03D0CE51}">
      <dgm:prSet/>
      <dgm:spPr/>
      <dgm:t>
        <a:bodyPr/>
        <a:lstStyle/>
        <a:p>
          <a:endParaRPr lang="en-US"/>
        </a:p>
      </dgm:t>
    </dgm:pt>
    <dgm:pt modelId="{427E1469-F733-4A28-9766-80D0623099F5}" type="sibTrans" cxnId="{371A448C-EFF5-4142-B446-63AA03D0CE51}">
      <dgm:prSet/>
      <dgm:spPr/>
      <dgm:t>
        <a:bodyPr/>
        <a:lstStyle/>
        <a:p>
          <a:endParaRPr lang="en-US"/>
        </a:p>
      </dgm:t>
    </dgm:pt>
    <dgm:pt modelId="{FDA498F4-DB70-4AD6-8530-77F4EDAE4EE9}" type="pres">
      <dgm:prSet presAssocID="{6CAA1B98-0216-4165-B391-4ECB0D4B7B81}" presName="vert0" presStyleCnt="0">
        <dgm:presLayoutVars>
          <dgm:dir/>
          <dgm:animOne val="branch"/>
          <dgm:animLvl val="lvl"/>
        </dgm:presLayoutVars>
      </dgm:prSet>
      <dgm:spPr/>
    </dgm:pt>
    <dgm:pt modelId="{48683740-4BAE-4832-80FB-6905E9ABD5D8}" type="pres">
      <dgm:prSet presAssocID="{E503A034-D71D-4594-AFE5-24054EC8EF27}" presName="thickLine" presStyleLbl="alignNode1" presStyleIdx="0" presStyleCnt="2"/>
      <dgm:spPr/>
    </dgm:pt>
    <dgm:pt modelId="{2BED0DAD-7300-4D84-942B-2F78F13DE7FC}" type="pres">
      <dgm:prSet presAssocID="{E503A034-D71D-4594-AFE5-24054EC8EF27}" presName="horz1" presStyleCnt="0"/>
      <dgm:spPr/>
    </dgm:pt>
    <dgm:pt modelId="{35BCF39A-2926-42E0-8A35-1183EC58202D}" type="pres">
      <dgm:prSet presAssocID="{E503A034-D71D-4594-AFE5-24054EC8EF27}" presName="tx1" presStyleLbl="revTx" presStyleIdx="0" presStyleCnt="2"/>
      <dgm:spPr/>
    </dgm:pt>
    <dgm:pt modelId="{D5EB9FD7-1438-49DB-9B52-511E3639D9E1}" type="pres">
      <dgm:prSet presAssocID="{E503A034-D71D-4594-AFE5-24054EC8EF27}" presName="vert1" presStyleCnt="0"/>
      <dgm:spPr/>
    </dgm:pt>
    <dgm:pt modelId="{98D6116D-2635-48FD-8ECD-8AAE2B312219}" type="pres">
      <dgm:prSet presAssocID="{05587650-45FA-46AC-866F-C4CC2ADC2875}" presName="thickLine" presStyleLbl="alignNode1" presStyleIdx="1" presStyleCnt="2"/>
      <dgm:spPr/>
    </dgm:pt>
    <dgm:pt modelId="{19A71FB0-873A-4605-9CA7-881E4572B990}" type="pres">
      <dgm:prSet presAssocID="{05587650-45FA-46AC-866F-C4CC2ADC2875}" presName="horz1" presStyleCnt="0"/>
      <dgm:spPr/>
    </dgm:pt>
    <dgm:pt modelId="{8117AD5B-7427-457E-BAA3-81642242AFB0}" type="pres">
      <dgm:prSet presAssocID="{05587650-45FA-46AC-866F-C4CC2ADC2875}" presName="tx1" presStyleLbl="revTx" presStyleIdx="1" presStyleCnt="2"/>
      <dgm:spPr/>
    </dgm:pt>
    <dgm:pt modelId="{84B56A90-29C4-414A-956E-E0F2E3E33801}" type="pres">
      <dgm:prSet presAssocID="{05587650-45FA-46AC-866F-C4CC2ADC2875}" presName="vert1" presStyleCnt="0"/>
      <dgm:spPr/>
    </dgm:pt>
  </dgm:ptLst>
  <dgm:cxnLst>
    <dgm:cxn modelId="{2088A665-EDD2-4F54-9AFD-C5607F6D1296}" type="presOf" srcId="{6CAA1B98-0216-4165-B391-4ECB0D4B7B81}" destId="{FDA498F4-DB70-4AD6-8530-77F4EDAE4EE9}" srcOrd="0" destOrd="0" presId="urn:microsoft.com/office/officeart/2008/layout/LinedList"/>
    <dgm:cxn modelId="{9EF25C83-C962-43F6-9B17-8D9CC7B6D6BD}" type="presOf" srcId="{05587650-45FA-46AC-866F-C4CC2ADC2875}" destId="{8117AD5B-7427-457E-BAA3-81642242AFB0}" srcOrd="0" destOrd="0" presId="urn:microsoft.com/office/officeart/2008/layout/LinedList"/>
    <dgm:cxn modelId="{371A448C-EFF5-4142-B446-63AA03D0CE51}" srcId="{6CAA1B98-0216-4165-B391-4ECB0D4B7B81}" destId="{05587650-45FA-46AC-866F-C4CC2ADC2875}" srcOrd="1" destOrd="0" parTransId="{202DB060-D9EB-4604-80F6-49A6D4F3EF9C}" sibTransId="{427E1469-F733-4A28-9766-80D0623099F5}"/>
    <dgm:cxn modelId="{C76FFDDE-B3C5-4FDC-9ECF-0053B52BEBE0}" type="presOf" srcId="{E503A034-D71D-4594-AFE5-24054EC8EF27}" destId="{35BCF39A-2926-42E0-8A35-1183EC58202D}" srcOrd="0" destOrd="0" presId="urn:microsoft.com/office/officeart/2008/layout/LinedList"/>
    <dgm:cxn modelId="{8CD2C9FE-31F7-4F33-99CE-920D1D931446}" srcId="{6CAA1B98-0216-4165-B391-4ECB0D4B7B81}" destId="{E503A034-D71D-4594-AFE5-24054EC8EF27}" srcOrd="0" destOrd="0" parTransId="{31C2C76B-BE92-44EB-A106-1CDAF774D8A6}" sibTransId="{0FF51C67-5DC3-47F0-BFF8-25227E828325}"/>
    <dgm:cxn modelId="{EE70F8EA-4500-442A-86B6-376CA76B2C31}" type="presParOf" srcId="{FDA498F4-DB70-4AD6-8530-77F4EDAE4EE9}" destId="{48683740-4BAE-4832-80FB-6905E9ABD5D8}" srcOrd="0" destOrd="0" presId="urn:microsoft.com/office/officeart/2008/layout/LinedList"/>
    <dgm:cxn modelId="{930EE0AA-DE60-40C0-9A98-AD1292CDCB39}" type="presParOf" srcId="{FDA498F4-DB70-4AD6-8530-77F4EDAE4EE9}" destId="{2BED0DAD-7300-4D84-942B-2F78F13DE7FC}" srcOrd="1" destOrd="0" presId="urn:microsoft.com/office/officeart/2008/layout/LinedList"/>
    <dgm:cxn modelId="{59F9BA81-6E55-4903-9A98-3FFBC55416EE}" type="presParOf" srcId="{2BED0DAD-7300-4D84-942B-2F78F13DE7FC}" destId="{35BCF39A-2926-42E0-8A35-1183EC58202D}" srcOrd="0" destOrd="0" presId="urn:microsoft.com/office/officeart/2008/layout/LinedList"/>
    <dgm:cxn modelId="{38A7707A-9528-4523-ABDD-1C6F151C00EC}" type="presParOf" srcId="{2BED0DAD-7300-4D84-942B-2F78F13DE7FC}" destId="{D5EB9FD7-1438-49DB-9B52-511E3639D9E1}" srcOrd="1" destOrd="0" presId="urn:microsoft.com/office/officeart/2008/layout/LinedList"/>
    <dgm:cxn modelId="{637EE8B1-6647-4C9F-9864-E6D0219E479C}" type="presParOf" srcId="{FDA498F4-DB70-4AD6-8530-77F4EDAE4EE9}" destId="{98D6116D-2635-48FD-8ECD-8AAE2B312219}" srcOrd="2" destOrd="0" presId="urn:microsoft.com/office/officeart/2008/layout/LinedList"/>
    <dgm:cxn modelId="{9A98C6AB-C286-4391-9DFD-32CE5A48193C}" type="presParOf" srcId="{FDA498F4-DB70-4AD6-8530-77F4EDAE4EE9}" destId="{19A71FB0-873A-4605-9CA7-881E4572B990}" srcOrd="3" destOrd="0" presId="urn:microsoft.com/office/officeart/2008/layout/LinedList"/>
    <dgm:cxn modelId="{88CA46E4-5C94-4B05-89A5-24A14EDA2C0F}" type="presParOf" srcId="{19A71FB0-873A-4605-9CA7-881E4572B990}" destId="{8117AD5B-7427-457E-BAA3-81642242AFB0}" srcOrd="0" destOrd="0" presId="urn:microsoft.com/office/officeart/2008/layout/LinedList"/>
    <dgm:cxn modelId="{12F4D637-514C-433F-9EAD-2F17E871DC1D}" type="presParOf" srcId="{19A71FB0-873A-4605-9CA7-881E4572B990}" destId="{84B56A90-29C4-414A-956E-E0F2E3E3380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3CCC3C5-F4E6-4240-9445-F2FF26A2827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D5EDC06D-094B-4175-9BA7-F6FF45E287CC}">
      <dgm:prSet custT="1"/>
      <dgm:spPr/>
      <dgm:t>
        <a:bodyPr/>
        <a:lstStyle/>
        <a:p>
          <a:pPr>
            <a:lnSpc>
              <a:spcPct val="100000"/>
            </a:lnSpc>
          </a:pPr>
          <a:r>
            <a:rPr lang="en-US" sz="1400" b="0" i="0" dirty="0"/>
            <a:t>“Arguably the most important innovation in the policy evaluation literature in the last 15 years” (p.3) – </a:t>
          </a:r>
          <a:r>
            <a:rPr lang="en-US" sz="1400" b="0" i="0" dirty="0" err="1"/>
            <a:t>Athey</a:t>
          </a:r>
          <a:r>
            <a:rPr lang="en-US" sz="1400" b="0" i="0" dirty="0"/>
            <a:t> and </a:t>
          </a:r>
          <a:r>
            <a:rPr lang="en-US" sz="1400" b="0" i="0" dirty="0" err="1"/>
            <a:t>Imbens</a:t>
          </a:r>
          <a:endParaRPr lang="en-US" sz="1400" dirty="0"/>
        </a:p>
      </dgm:t>
    </dgm:pt>
    <dgm:pt modelId="{1DB4EF93-5E93-40B4-A104-8FDCF5C67C36}" type="parTrans" cxnId="{D233DF39-403E-4A36-86D2-F2E78A90FBDC}">
      <dgm:prSet/>
      <dgm:spPr/>
      <dgm:t>
        <a:bodyPr/>
        <a:lstStyle/>
        <a:p>
          <a:endParaRPr lang="en-US"/>
        </a:p>
      </dgm:t>
    </dgm:pt>
    <dgm:pt modelId="{19536F70-164B-4410-B578-EE7701CBEF2B}" type="sibTrans" cxnId="{D233DF39-403E-4A36-86D2-F2E78A90FBDC}">
      <dgm:prSet/>
      <dgm:spPr/>
      <dgm:t>
        <a:bodyPr/>
        <a:lstStyle/>
        <a:p>
          <a:endParaRPr lang="en-US"/>
        </a:p>
      </dgm:t>
    </dgm:pt>
    <dgm:pt modelId="{FCE2B2CE-1DE5-4792-AF33-02CBEBA8E636}">
      <dgm:prSet custT="1"/>
      <dgm:spPr/>
      <dgm:t>
        <a:bodyPr/>
        <a:lstStyle/>
        <a:p>
          <a:pPr>
            <a:lnSpc>
              <a:spcPct val="100000"/>
            </a:lnSpc>
          </a:pPr>
          <a:r>
            <a:rPr lang="en-US" sz="1400" b="0" i="0" dirty="0"/>
            <a:t>Chooses a sets of weights for control units and creates an estimated counterfactual for the treatment unit. This synthetic counterfactual shows what would have happened to the aggregate treated unit if the treatment never occurred. </a:t>
          </a:r>
          <a:endParaRPr lang="en-US" sz="1400" dirty="0"/>
        </a:p>
      </dgm:t>
    </dgm:pt>
    <dgm:pt modelId="{0ECD36EE-8525-42F5-9306-94FA7BCAE755}" type="parTrans" cxnId="{9010F1F5-4921-4FF3-9810-DB0C7C61EC98}">
      <dgm:prSet/>
      <dgm:spPr/>
      <dgm:t>
        <a:bodyPr/>
        <a:lstStyle/>
        <a:p>
          <a:endParaRPr lang="en-US"/>
        </a:p>
      </dgm:t>
    </dgm:pt>
    <dgm:pt modelId="{AE31F9CA-34EF-4343-BA03-1492809AAC39}" type="sibTrans" cxnId="{9010F1F5-4921-4FF3-9810-DB0C7C61EC98}">
      <dgm:prSet/>
      <dgm:spPr/>
      <dgm:t>
        <a:bodyPr/>
        <a:lstStyle/>
        <a:p>
          <a:endParaRPr lang="en-US"/>
        </a:p>
      </dgm:t>
    </dgm:pt>
    <dgm:pt modelId="{1081C72E-44A5-419C-8F83-9192B1765E63}" type="pres">
      <dgm:prSet presAssocID="{03CCC3C5-F4E6-4240-9445-F2FF26A2827B}" presName="root" presStyleCnt="0">
        <dgm:presLayoutVars>
          <dgm:dir/>
          <dgm:resizeHandles val="exact"/>
        </dgm:presLayoutVars>
      </dgm:prSet>
      <dgm:spPr/>
    </dgm:pt>
    <dgm:pt modelId="{4FD15CFB-01B8-4D05-ADCA-AD2059485324}" type="pres">
      <dgm:prSet presAssocID="{D5EDC06D-094B-4175-9BA7-F6FF45E287CC}" presName="compNode" presStyleCnt="0"/>
      <dgm:spPr/>
    </dgm:pt>
    <dgm:pt modelId="{2A5CEEAF-E958-440F-96C0-81E580FFF1CA}" type="pres">
      <dgm:prSet presAssocID="{D5EDC06D-094B-4175-9BA7-F6FF45E287C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Quotes"/>
        </a:ext>
      </dgm:extLst>
    </dgm:pt>
    <dgm:pt modelId="{BBD9CD44-4F5A-4948-A4AE-029CA9B4C574}" type="pres">
      <dgm:prSet presAssocID="{D5EDC06D-094B-4175-9BA7-F6FF45E287CC}" presName="spaceRect" presStyleCnt="0"/>
      <dgm:spPr/>
    </dgm:pt>
    <dgm:pt modelId="{A92802DC-8BCD-4AC0-9708-9AB883A474AF}" type="pres">
      <dgm:prSet presAssocID="{D5EDC06D-094B-4175-9BA7-F6FF45E287CC}" presName="textRect" presStyleLbl="revTx" presStyleIdx="0" presStyleCnt="2">
        <dgm:presLayoutVars>
          <dgm:chMax val="1"/>
          <dgm:chPref val="1"/>
        </dgm:presLayoutVars>
      </dgm:prSet>
      <dgm:spPr/>
    </dgm:pt>
    <dgm:pt modelId="{CB94339B-F60E-434F-8728-2B178C5B63DB}" type="pres">
      <dgm:prSet presAssocID="{19536F70-164B-4410-B578-EE7701CBEF2B}" presName="sibTrans" presStyleCnt="0"/>
      <dgm:spPr/>
    </dgm:pt>
    <dgm:pt modelId="{FF36AA9D-FE1F-4A40-B703-EB49CC1696FE}" type="pres">
      <dgm:prSet presAssocID="{FCE2B2CE-1DE5-4792-AF33-02CBEBA8E636}" presName="compNode" presStyleCnt="0"/>
      <dgm:spPr/>
    </dgm:pt>
    <dgm:pt modelId="{0589AD8A-E432-462A-9BCC-6C7C0D8DB219}" type="pres">
      <dgm:prSet presAssocID="{FCE2B2CE-1DE5-4792-AF33-02CBEBA8E63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cientist"/>
        </a:ext>
      </dgm:extLst>
    </dgm:pt>
    <dgm:pt modelId="{B2646184-D851-4EDE-83D4-A4604973138D}" type="pres">
      <dgm:prSet presAssocID="{FCE2B2CE-1DE5-4792-AF33-02CBEBA8E636}" presName="spaceRect" presStyleCnt="0"/>
      <dgm:spPr/>
    </dgm:pt>
    <dgm:pt modelId="{0D1D17A9-41BF-4EA7-8E1E-3A3E3E63D293}" type="pres">
      <dgm:prSet presAssocID="{FCE2B2CE-1DE5-4792-AF33-02CBEBA8E636}" presName="textRect" presStyleLbl="revTx" presStyleIdx="1" presStyleCnt="2">
        <dgm:presLayoutVars>
          <dgm:chMax val="1"/>
          <dgm:chPref val="1"/>
        </dgm:presLayoutVars>
      </dgm:prSet>
      <dgm:spPr/>
    </dgm:pt>
  </dgm:ptLst>
  <dgm:cxnLst>
    <dgm:cxn modelId="{86CF3D07-3042-498B-BDF1-48778EF8FCC3}" type="presOf" srcId="{FCE2B2CE-1DE5-4792-AF33-02CBEBA8E636}" destId="{0D1D17A9-41BF-4EA7-8E1E-3A3E3E63D293}" srcOrd="0" destOrd="0" presId="urn:microsoft.com/office/officeart/2018/2/layout/IconLabelList"/>
    <dgm:cxn modelId="{D233DF39-403E-4A36-86D2-F2E78A90FBDC}" srcId="{03CCC3C5-F4E6-4240-9445-F2FF26A2827B}" destId="{D5EDC06D-094B-4175-9BA7-F6FF45E287CC}" srcOrd="0" destOrd="0" parTransId="{1DB4EF93-5E93-40B4-A104-8FDCF5C67C36}" sibTransId="{19536F70-164B-4410-B578-EE7701CBEF2B}"/>
    <dgm:cxn modelId="{010A74B3-C059-4E11-886E-4F1E9153C07D}" type="presOf" srcId="{03CCC3C5-F4E6-4240-9445-F2FF26A2827B}" destId="{1081C72E-44A5-419C-8F83-9192B1765E63}" srcOrd="0" destOrd="0" presId="urn:microsoft.com/office/officeart/2018/2/layout/IconLabelList"/>
    <dgm:cxn modelId="{581DCFD1-DB17-419E-B05E-A70C887C8F05}" type="presOf" srcId="{D5EDC06D-094B-4175-9BA7-F6FF45E287CC}" destId="{A92802DC-8BCD-4AC0-9708-9AB883A474AF}" srcOrd="0" destOrd="0" presId="urn:microsoft.com/office/officeart/2018/2/layout/IconLabelList"/>
    <dgm:cxn modelId="{9010F1F5-4921-4FF3-9810-DB0C7C61EC98}" srcId="{03CCC3C5-F4E6-4240-9445-F2FF26A2827B}" destId="{FCE2B2CE-1DE5-4792-AF33-02CBEBA8E636}" srcOrd="1" destOrd="0" parTransId="{0ECD36EE-8525-42F5-9306-94FA7BCAE755}" sibTransId="{AE31F9CA-34EF-4343-BA03-1492809AAC39}"/>
    <dgm:cxn modelId="{A976D5A4-8AFE-4948-B49F-2FD9E10F2E01}" type="presParOf" srcId="{1081C72E-44A5-419C-8F83-9192B1765E63}" destId="{4FD15CFB-01B8-4D05-ADCA-AD2059485324}" srcOrd="0" destOrd="0" presId="urn:microsoft.com/office/officeart/2018/2/layout/IconLabelList"/>
    <dgm:cxn modelId="{A001AAB2-4657-4173-9050-C0D97C1916C7}" type="presParOf" srcId="{4FD15CFB-01B8-4D05-ADCA-AD2059485324}" destId="{2A5CEEAF-E958-440F-96C0-81E580FFF1CA}" srcOrd="0" destOrd="0" presId="urn:microsoft.com/office/officeart/2018/2/layout/IconLabelList"/>
    <dgm:cxn modelId="{D6C8E0DB-0398-45D4-9A43-E751ADDD8CB0}" type="presParOf" srcId="{4FD15CFB-01B8-4D05-ADCA-AD2059485324}" destId="{BBD9CD44-4F5A-4948-A4AE-029CA9B4C574}" srcOrd="1" destOrd="0" presId="urn:microsoft.com/office/officeart/2018/2/layout/IconLabelList"/>
    <dgm:cxn modelId="{2157E84E-710D-4B3C-8BF6-395EC9206991}" type="presParOf" srcId="{4FD15CFB-01B8-4D05-ADCA-AD2059485324}" destId="{A92802DC-8BCD-4AC0-9708-9AB883A474AF}" srcOrd="2" destOrd="0" presId="urn:microsoft.com/office/officeart/2018/2/layout/IconLabelList"/>
    <dgm:cxn modelId="{9F09EE37-83C0-4C5D-B81B-137298152504}" type="presParOf" srcId="{1081C72E-44A5-419C-8F83-9192B1765E63}" destId="{CB94339B-F60E-434F-8728-2B178C5B63DB}" srcOrd="1" destOrd="0" presId="urn:microsoft.com/office/officeart/2018/2/layout/IconLabelList"/>
    <dgm:cxn modelId="{3F5309B3-AC29-43CD-A3F4-7EBA04FEF0F1}" type="presParOf" srcId="{1081C72E-44A5-419C-8F83-9192B1765E63}" destId="{FF36AA9D-FE1F-4A40-B703-EB49CC1696FE}" srcOrd="2" destOrd="0" presId="urn:microsoft.com/office/officeart/2018/2/layout/IconLabelList"/>
    <dgm:cxn modelId="{B1C6DEC1-5615-477B-89E1-E993CF651323}" type="presParOf" srcId="{FF36AA9D-FE1F-4A40-B703-EB49CC1696FE}" destId="{0589AD8A-E432-462A-9BCC-6C7C0D8DB219}" srcOrd="0" destOrd="0" presId="urn:microsoft.com/office/officeart/2018/2/layout/IconLabelList"/>
    <dgm:cxn modelId="{342BAEDB-A84C-4AF4-86D7-347759543EF7}" type="presParOf" srcId="{FF36AA9D-FE1F-4A40-B703-EB49CC1696FE}" destId="{B2646184-D851-4EDE-83D4-A4604973138D}" srcOrd="1" destOrd="0" presId="urn:microsoft.com/office/officeart/2018/2/layout/IconLabelList"/>
    <dgm:cxn modelId="{E01312DD-D905-428E-9873-8080A5E5C310}" type="presParOf" srcId="{FF36AA9D-FE1F-4A40-B703-EB49CC1696FE}" destId="{0D1D17A9-41BF-4EA7-8E1E-3A3E3E63D293}"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54266D-FDD5-4439-9724-02707E89DF6B}" type="doc">
      <dgm:prSet loTypeId="urn:microsoft.com/office/officeart/2008/layout/LinedList" loCatId="list" qsTypeId="urn:microsoft.com/office/officeart/2005/8/quickstyle/simple1" qsCatId="simple" csTypeId="urn:microsoft.com/office/officeart/2005/8/colors/accent4_2" csCatId="accent4" phldr="1"/>
      <dgm:spPr/>
      <dgm:t>
        <a:bodyPr/>
        <a:lstStyle/>
        <a:p>
          <a:endParaRPr lang="en-US"/>
        </a:p>
      </dgm:t>
    </dgm:pt>
    <dgm:pt modelId="{7C300100-B9DE-48B9-AA7A-B9D1B82B6704}">
      <dgm:prSet/>
      <dgm:spPr/>
      <dgm:t>
        <a:bodyPr/>
        <a:lstStyle/>
        <a:p>
          <a:r>
            <a:rPr lang="en-US"/>
            <a:t>Critics argue that you can “cherry pick” the weights given to control units with different covariates and time periods</a:t>
          </a:r>
        </a:p>
      </dgm:t>
    </dgm:pt>
    <dgm:pt modelId="{926E1C6F-7986-4F29-86AB-734E3D8BD16B}" type="parTrans" cxnId="{A6C8FEFB-DA5C-4523-8FDC-511022B9EE0E}">
      <dgm:prSet/>
      <dgm:spPr/>
      <dgm:t>
        <a:bodyPr/>
        <a:lstStyle/>
        <a:p>
          <a:endParaRPr lang="en-US"/>
        </a:p>
      </dgm:t>
    </dgm:pt>
    <dgm:pt modelId="{54918F7B-CD9A-45F5-8AF3-9017B4954AC0}" type="sibTrans" cxnId="{A6C8FEFB-DA5C-4523-8FDC-511022B9EE0E}">
      <dgm:prSet/>
      <dgm:spPr/>
      <dgm:t>
        <a:bodyPr/>
        <a:lstStyle/>
        <a:p>
          <a:endParaRPr lang="en-US"/>
        </a:p>
      </dgm:t>
    </dgm:pt>
    <dgm:pt modelId="{E815617A-6D04-47D6-86ED-A4BA40B34F5F}">
      <dgm:prSet/>
      <dgm:spPr/>
      <dgm:t>
        <a:bodyPr/>
        <a:lstStyle/>
        <a:p>
          <a:r>
            <a:rPr lang="en-US"/>
            <a:t>Not accounting for unobservable confounders over time</a:t>
          </a:r>
        </a:p>
      </dgm:t>
    </dgm:pt>
    <dgm:pt modelId="{38546130-1A3A-4DB9-9DBA-49963D4CEE58}" type="parTrans" cxnId="{A90732A2-4678-485E-B3BB-A4386A5889AE}">
      <dgm:prSet/>
      <dgm:spPr/>
      <dgm:t>
        <a:bodyPr/>
        <a:lstStyle/>
        <a:p>
          <a:endParaRPr lang="en-US"/>
        </a:p>
      </dgm:t>
    </dgm:pt>
    <dgm:pt modelId="{66669E63-480D-4720-9AFC-CEB949A9ECE4}" type="sibTrans" cxnId="{A90732A2-4678-485E-B3BB-A4386A5889AE}">
      <dgm:prSet/>
      <dgm:spPr/>
      <dgm:t>
        <a:bodyPr/>
        <a:lstStyle/>
        <a:p>
          <a:endParaRPr lang="en-US"/>
        </a:p>
      </dgm:t>
    </dgm:pt>
    <dgm:pt modelId="{1FA67ED0-C061-4F4F-A485-CB494121AE10}">
      <dgm:prSet/>
      <dgm:spPr/>
      <dgm:t>
        <a:bodyPr/>
        <a:lstStyle/>
        <a:p>
          <a:r>
            <a:rPr lang="en-US" dirty="0"/>
            <a:t>Need to choose multiple specifications and add more time periods to reduce these issues</a:t>
          </a:r>
        </a:p>
      </dgm:t>
    </dgm:pt>
    <dgm:pt modelId="{29DEC2AF-E2DE-48B2-A1D2-F3EC2B6DC204}" type="parTrans" cxnId="{E6DD8A1F-37F0-4DC3-991F-6FAB71854A66}">
      <dgm:prSet/>
      <dgm:spPr/>
      <dgm:t>
        <a:bodyPr/>
        <a:lstStyle/>
        <a:p>
          <a:endParaRPr lang="en-US"/>
        </a:p>
      </dgm:t>
    </dgm:pt>
    <dgm:pt modelId="{3BEED88C-91D8-421A-B4E6-AE7B7DF0BC96}" type="sibTrans" cxnId="{E6DD8A1F-37F0-4DC3-991F-6FAB71854A66}">
      <dgm:prSet/>
      <dgm:spPr/>
      <dgm:t>
        <a:bodyPr/>
        <a:lstStyle/>
        <a:p>
          <a:endParaRPr lang="en-US"/>
        </a:p>
      </dgm:t>
    </dgm:pt>
    <dgm:pt modelId="{3F8B8BD8-E6E9-4087-8BEB-2A62A33E6028}" type="pres">
      <dgm:prSet presAssocID="{2654266D-FDD5-4439-9724-02707E89DF6B}" presName="vert0" presStyleCnt="0">
        <dgm:presLayoutVars>
          <dgm:dir/>
          <dgm:animOne val="branch"/>
          <dgm:animLvl val="lvl"/>
        </dgm:presLayoutVars>
      </dgm:prSet>
      <dgm:spPr/>
    </dgm:pt>
    <dgm:pt modelId="{0253A83B-EEDB-4646-81A9-FDB461D9F0CE}" type="pres">
      <dgm:prSet presAssocID="{7C300100-B9DE-48B9-AA7A-B9D1B82B6704}" presName="thickLine" presStyleLbl="alignNode1" presStyleIdx="0" presStyleCnt="3"/>
      <dgm:spPr/>
    </dgm:pt>
    <dgm:pt modelId="{86A1FF10-F77C-4E94-B517-AEFAA204F650}" type="pres">
      <dgm:prSet presAssocID="{7C300100-B9DE-48B9-AA7A-B9D1B82B6704}" presName="horz1" presStyleCnt="0"/>
      <dgm:spPr/>
    </dgm:pt>
    <dgm:pt modelId="{4AAC3C34-0482-42AC-8F14-32B3F8C10802}" type="pres">
      <dgm:prSet presAssocID="{7C300100-B9DE-48B9-AA7A-B9D1B82B6704}" presName="tx1" presStyleLbl="revTx" presStyleIdx="0" presStyleCnt="3"/>
      <dgm:spPr/>
    </dgm:pt>
    <dgm:pt modelId="{18611FEC-40F6-4203-B8DB-A4EA87BC79C6}" type="pres">
      <dgm:prSet presAssocID="{7C300100-B9DE-48B9-AA7A-B9D1B82B6704}" presName="vert1" presStyleCnt="0"/>
      <dgm:spPr/>
    </dgm:pt>
    <dgm:pt modelId="{7F6244C9-4D56-4C24-9250-1785A3EF01CF}" type="pres">
      <dgm:prSet presAssocID="{E815617A-6D04-47D6-86ED-A4BA40B34F5F}" presName="thickLine" presStyleLbl="alignNode1" presStyleIdx="1" presStyleCnt="3"/>
      <dgm:spPr/>
    </dgm:pt>
    <dgm:pt modelId="{EADB7958-DB11-4E2C-A8F6-270AFD1B369D}" type="pres">
      <dgm:prSet presAssocID="{E815617A-6D04-47D6-86ED-A4BA40B34F5F}" presName="horz1" presStyleCnt="0"/>
      <dgm:spPr/>
    </dgm:pt>
    <dgm:pt modelId="{53AE1A0A-8076-484C-863D-359E2672C9EF}" type="pres">
      <dgm:prSet presAssocID="{E815617A-6D04-47D6-86ED-A4BA40B34F5F}" presName="tx1" presStyleLbl="revTx" presStyleIdx="1" presStyleCnt="3"/>
      <dgm:spPr/>
    </dgm:pt>
    <dgm:pt modelId="{86D01F8E-F7D4-408F-A01B-C5AF66908A85}" type="pres">
      <dgm:prSet presAssocID="{E815617A-6D04-47D6-86ED-A4BA40B34F5F}" presName="vert1" presStyleCnt="0"/>
      <dgm:spPr/>
    </dgm:pt>
    <dgm:pt modelId="{8AAD3036-BE36-4124-A2C2-85E3961CA1F9}" type="pres">
      <dgm:prSet presAssocID="{1FA67ED0-C061-4F4F-A485-CB494121AE10}" presName="thickLine" presStyleLbl="alignNode1" presStyleIdx="2" presStyleCnt="3"/>
      <dgm:spPr/>
    </dgm:pt>
    <dgm:pt modelId="{D5798793-45EE-4106-806E-AE24AB0DA9F3}" type="pres">
      <dgm:prSet presAssocID="{1FA67ED0-C061-4F4F-A485-CB494121AE10}" presName="horz1" presStyleCnt="0"/>
      <dgm:spPr/>
    </dgm:pt>
    <dgm:pt modelId="{9C5ECB82-55BA-4AA3-8258-C493660A5C56}" type="pres">
      <dgm:prSet presAssocID="{1FA67ED0-C061-4F4F-A485-CB494121AE10}" presName="tx1" presStyleLbl="revTx" presStyleIdx="2" presStyleCnt="3"/>
      <dgm:spPr/>
    </dgm:pt>
    <dgm:pt modelId="{43CF038C-2BFD-46C1-950B-1848EBFF1213}" type="pres">
      <dgm:prSet presAssocID="{1FA67ED0-C061-4F4F-A485-CB494121AE10}" presName="vert1" presStyleCnt="0"/>
      <dgm:spPr/>
    </dgm:pt>
  </dgm:ptLst>
  <dgm:cxnLst>
    <dgm:cxn modelId="{5B15131C-B9AD-446D-ACA8-80BD30D6F92D}" type="presOf" srcId="{1FA67ED0-C061-4F4F-A485-CB494121AE10}" destId="{9C5ECB82-55BA-4AA3-8258-C493660A5C56}" srcOrd="0" destOrd="0" presId="urn:microsoft.com/office/officeart/2008/layout/LinedList"/>
    <dgm:cxn modelId="{E6DD8A1F-37F0-4DC3-991F-6FAB71854A66}" srcId="{2654266D-FDD5-4439-9724-02707E89DF6B}" destId="{1FA67ED0-C061-4F4F-A485-CB494121AE10}" srcOrd="2" destOrd="0" parTransId="{29DEC2AF-E2DE-48B2-A1D2-F3EC2B6DC204}" sibTransId="{3BEED88C-91D8-421A-B4E6-AE7B7DF0BC96}"/>
    <dgm:cxn modelId="{64FB0987-84C5-4827-B79F-C8CBCA89F35D}" type="presOf" srcId="{E815617A-6D04-47D6-86ED-A4BA40B34F5F}" destId="{53AE1A0A-8076-484C-863D-359E2672C9EF}" srcOrd="0" destOrd="0" presId="urn:microsoft.com/office/officeart/2008/layout/LinedList"/>
    <dgm:cxn modelId="{CC198D9E-45D2-43F9-93ED-5963563383BC}" type="presOf" srcId="{7C300100-B9DE-48B9-AA7A-B9D1B82B6704}" destId="{4AAC3C34-0482-42AC-8F14-32B3F8C10802}" srcOrd="0" destOrd="0" presId="urn:microsoft.com/office/officeart/2008/layout/LinedList"/>
    <dgm:cxn modelId="{A90732A2-4678-485E-B3BB-A4386A5889AE}" srcId="{2654266D-FDD5-4439-9724-02707E89DF6B}" destId="{E815617A-6D04-47D6-86ED-A4BA40B34F5F}" srcOrd="1" destOrd="0" parTransId="{38546130-1A3A-4DB9-9DBA-49963D4CEE58}" sibTransId="{66669E63-480D-4720-9AFC-CEB949A9ECE4}"/>
    <dgm:cxn modelId="{A90515D0-D679-472D-BA56-E4CBEAD78EFC}" type="presOf" srcId="{2654266D-FDD5-4439-9724-02707E89DF6B}" destId="{3F8B8BD8-E6E9-4087-8BEB-2A62A33E6028}" srcOrd="0" destOrd="0" presId="urn:microsoft.com/office/officeart/2008/layout/LinedList"/>
    <dgm:cxn modelId="{A6C8FEFB-DA5C-4523-8FDC-511022B9EE0E}" srcId="{2654266D-FDD5-4439-9724-02707E89DF6B}" destId="{7C300100-B9DE-48B9-AA7A-B9D1B82B6704}" srcOrd="0" destOrd="0" parTransId="{926E1C6F-7986-4F29-86AB-734E3D8BD16B}" sibTransId="{54918F7B-CD9A-45F5-8AF3-9017B4954AC0}"/>
    <dgm:cxn modelId="{7A97C9DF-9E4A-41FC-BE53-B0530B3FF1CF}" type="presParOf" srcId="{3F8B8BD8-E6E9-4087-8BEB-2A62A33E6028}" destId="{0253A83B-EEDB-4646-81A9-FDB461D9F0CE}" srcOrd="0" destOrd="0" presId="urn:microsoft.com/office/officeart/2008/layout/LinedList"/>
    <dgm:cxn modelId="{1006C7A8-ED73-40CF-A746-2AD413C36943}" type="presParOf" srcId="{3F8B8BD8-E6E9-4087-8BEB-2A62A33E6028}" destId="{86A1FF10-F77C-4E94-B517-AEFAA204F650}" srcOrd="1" destOrd="0" presId="urn:microsoft.com/office/officeart/2008/layout/LinedList"/>
    <dgm:cxn modelId="{49633E8B-7D88-4777-AF33-8EEC7D4EFDA8}" type="presParOf" srcId="{86A1FF10-F77C-4E94-B517-AEFAA204F650}" destId="{4AAC3C34-0482-42AC-8F14-32B3F8C10802}" srcOrd="0" destOrd="0" presId="urn:microsoft.com/office/officeart/2008/layout/LinedList"/>
    <dgm:cxn modelId="{3E49BCDC-9437-4BE1-91EB-3634866E1A0C}" type="presParOf" srcId="{86A1FF10-F77C-4E94-B517-AEFAA204F650}" destId="{18611FEC-40F6-4203-B8DB-A4EA87BC79C6}" srcOrd="1" destOrd="0" presId="urn:microsoft.com/office/officeart/2008/layout/LinedList"/>
    <dgm:cxn modelId="{406BC3C8-AED3-429E-B709-C387D2C51E93}" type="presParOf" srcId="{3F8B8BD8-E6E9-4087-8BEB-2A62A33E6028}" destId="{7F6244C9-4D56-4C24-9250-1785A3EF01CF}" srcOrd="2" destOrd="0" presId="urn:microsoft.com/office/officeart/2008/layout/LinedList"/>
    <dgm:cxn modelId="{72C5C0FA-7BE2-49CA-B08C-7250FEF8EB05}" type="presParOf" srcId="{3F8B8BD8-E6E9-4087-8BEB-2A62A33E6028}" destId="{EADB7958-DB11-4E2C-A8F6-270AFD1B369D}" srcOrd="3" destOrd="0" presId="urn:microsoft.com/office/officeart/2008/layout/LinedList"/>
    <dgm:cxn modelId="{068F83AD-A369-4C10-869E-5E1BFE5FBCE9}" type="presParOf" srcId="{EADB7958-DB11-4E2C-A8F6-270AFD1B369D}" destId="{53AE1A0A-8076-484C-863D-359E2672C9EF}" srcOrd="0" destOrd="0" presId="urn:microsoft.com/office/officeart/2008/layout/LinedList"/>
    <dgm:cxn modelId="{D8E1F933-5ED5-4BB5-AA2B-D4252C05A3AE}" type="presParOf" srcId="{EADB7958-DB11-4E2C-A8F6-270AFD1B369D}" destId="{86D01F8E-F7D4-408F-A01B-C5AF66908A85}" srcOrd="1" destOrd="0" presId="urn:microsoft.com/office/officeart/2008/layout/LinedList"/>
    <dgm:cxn modelId="{23816D35-71E2-4C65-BBB8-E09DA5A69461}" type="presParOf" srcId="{3F8B8BD8-E6E9-4087-8BEB-2A62A33E6028}" destId="{8AAD3036-BE36-4124-A2C2-85E3961CA1F9}" srcOrd="4" destOrd="0" presId="urn:microsoft.com/office/officeart/2008/layout/LinedList"/>
    <dgm:cxn modelId="{7BF2CC5A-5844-4603-8493-38E7EAB463C7}" type="presParOf" srcId="{3F8B8BD8-E6E9-4087-8BEB-2A62A33E6028}" destId="{D5798793-45EE-4106-806E-AE24AB0DA9F3}" srcOrd="5" destOrd="0" presId="urn:microsoft.com/office/officeart/2008/layout/LinedList"/>
    <dgm:cxn modelId="{E2BC33AC-0F36-420A-A51C-67903C5F889E}" type="presParOf" srcId="{D5798793-45EE-4106-806E-AE24AB0DA9F3}" destId="{9C5ECB82-55BA-4AA3-8258-C493660A5C56}" srcOrd="0" destOrd="0" presId="urn:microsoft.com/office/officeart/2008/layout/LinedList"/>
    <dgm:cxn modelId="{7D4E831D-1E40-4BE8-BC8D-5E3809C772BD}" type="presParOf" srcId="{D5798793-45EE-4106-806E-AE24AB0DA9F3}" destId="{43CF038C-2BFD-46C1-950B-1848EBFF121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6527A2C-09FB-4F4F-9339-F53D89DABCCE}" type="doc">
      <dgm:prSet loTypeId="urn:microsoft.com/office/officeart/2016/7/layout/VerticalSolidActionList" loCatId="List" qsTypeId="urn:microsoft.com/office/officeart/2005/8/quickstyle/simple1" qsCatId="simple" csTypeId="urn:microsoft.com/office/officeart/2005/8/colors/colorful5" csCatId="colorful" phldr="1"/>
      <dgm:spPr/>
      <dgm:t>
        <a:bodyPr/>
        <a:lstStyle/>
        <a:p>
          <a:endParaRPr lang="en-US"/>
        </a:p>
      </dgm:t>
    </dgm:pt>
    <dgm:pt modelId="{72CEC7C0-58A6-4317-8626-AB0120EDE3A6}">
      <dgm:prSet/>
      <dgm:spPr/>
      <dgm:t>
        <a:bodyPr/>
        <a:lstStyle/>
        <a:p>
          <a:r>
            <a:rPr lang="en-US" dirty="0"/>
            <a:t>1</a:t>
          </a:r>
        </a:p>
      </dgm:t>
    </dgm:pt>
    <dgm:pt modelId="{CEB96577-F866-46BB-8AF9-3E2E5B587CCC}" type="parTrans" cxnId="{E0F26633-912F-4CEB-B757-6D751462344D}">
      <dgm:prSet/>
      <dgm:spPr/>
      <dgm:t>
        <a:bodyPr/>
        <a:lstStyle/>
        <a:p>
          <a:endParaRPr lang="en-US"/>
        </a:p>
      </dgm:t>
    </dgm:pt>
    <dgm:pt modelId="{8262E78C-5665-4959-B9D8-A1BCA43D9B58}" type="sibTrans" cxnId="{E0F26633-912F-4CEB-B757-6D751462344D}">
      <dgm:prSet/>
      <dgm:spPr/>
      <dgm:t>
        <a:bodyPr/>
        <a:lstStyle/>
        <a:p>
          <a:endParaRPr lang="en-US"/>
        </a:p>
      </dgm:t>
    </dgm:pt>
    <dgm:pt modelId="{5CC63998-6563-4B30-B21C-CA455581D445}">
      <dgm:prSet/>
      <dgm:spPr/>
      <dgm:t>
        <a:bodyPr/>
        <a:lstStyle/>
        <a:p>
          <a:r>
            <a:rPr lang="en-US" dirty="0"/>
            <a:t>Add more data – include more state data and covariates</a:t>
          </a:r>
        </a:p>
      </dgm:t>
    </dgm:pt>
    <dgm:pt modelId="{F18C9D20-9544-44E5-9A81-18CD1E27E4CA}" type="parTrans" cxnId="{BE2F018D-3425-4072-86CA-A492EC4C1586}">
      <dgm:prSet/>
      <dgm:spPr/>
      <dgm:t>
        <a:bodyPr/>
        <a:lstStyle/>
        <a:p>
          <a:endParaRPr lang="en-US"/>
        </a:p>
      </dgm:t>
    </dgm:pt>
    <dgm:pt modelId="{B84F6B48-B18B-4BFC-9639-78D9C1D19605}" type="sibTrans" cxnId="{BE2F018D-3425-4072-86CA-A492EC4C1586}">
      <dgm:prSet/>
      <dgm:spPr/>
      <dgm:t>
        <a:bodyPr/>
        <a:lstStyle/>
        <a:p>
          <a:endParaRPr lang="en-US"/>
        </a:p>
      </dgm:t>
    </dgm:pt>
    <dgm:pt modelId="{D35F9B49-A279-4291-BE32-6A9009577501}">
      <dgm:prSet/>
      <dgm:spPr/>
      <dgm:t>
        <a:bodyPr/>
        <a:lstStyle/>
        <a:p>
          <a:r>
            <a:rPr lang="en-US" dirty="0"/>
            <a:t>2</a:t>
          </a:r>
        </a:p>
      </dgm:t>
    </dgm:pt>
    <dgm:pt modelId="{C568B318-532C-4FF1-897A-34898D979DB7}" type="parTrans" cxnId="{3D7B7A83-165A-4ED9-A598-65D031D41C09}">
      <dgm:prSet/>
      <dgm:spPr/>
      <dgm:t>
        <a:bodyPr/>
        <a:lstStyle/>
        <a:p>
          <a:endParaRPr lang="en-US"/>
        </a:p>
      </dgm:t>
    </dgm:pt>
    <dgm:pt modelId="{F1456C56-E460-4428-97FB-36DDAC4EE9EE}" type="sibTrans" cxnId="{3D7B7A83-165A-4ED9-A598-65D031D41C09}">
      <dgm:prSet/>
      <dgm:spPr/>
      <dgm:t>
        <a:bodyPr/>
        <a:lstStyle/>
        <a:p>
          <a:endParaRPr lang="en-US"/>
        </a:p>
      </dgm:t>
    </dgm:pt>
    <dgm:pt modelId="{A1F7DD12-065C-45E1-87B4-08EF699F7E8C}">
      <dgm:prSet/>
      <dgm:spPr/>
      <dgm:t>
        <a:bodyPr/>
        <a:lstStyle/>
        <a:p>
          <a:r>
            <a:rPr lang="en-US"/>
            <a:t>Dig into the cause of the motor vehicle accident</a:t>
          </a:r>
        </a:p>
      </dgm:t>
    </dgm:pt>
    <dgm:pt modelId="{5624CAC8-BF0F-452E-86AF-98C31C413CCD}" type="parTrans" cxnId="{FCF3148C-8AF7-4B6D-B43D-B2E2F645A20E}">
      <dgm:prSet/>
      <dgm:spPr/>
      <dgm:t>
        <a:bodyPr/>
        <a:lstStyle/>
        <a:p>
          <a:endParaRPr lang="en-US"/>
        </a:p>
      </dgm:t>
    </dgm:pt>
    <dgm:pt modelId="{B23494C5-9387-4CC5-83E7-FAFC5825E131}" type="sibTrans" cxnId="{FCF3148C-8AF7-4B6D-B43D-B2E2F645A20E}">
      <dgm:prSet/>
      <dgm:spPr/>
      <dgm:t>
        <a:bodyPr/>
        <a:lstStyle/>
        <a:p>
          <a:endParaRPr lang="en-US"/>
        </a:p>
      </dgm:t>
    </dgm:pt>
    <dgm:pt modelId="{4259DA56-8420-40D1-AC7E-29AD8C0D3D9C}">
      <dgm:prSet/>
      <dgm:spPr/>
      <dgm:t>
        <a:bodyPr/>
        <a:lstStyle/>
        <a:p>
          <a:r>
            <a:rPr lang="en-US" dirty="0"/>
            <a:t>3</a:t>
          </a:r>
        </a:p>
      </dgm:t>
    </dgm:pt>
    <dgm:pt modelId="{352B8AA2-9DE2-46E0-A2B5-D9471542B41E}" type="parTrans" cxnId="{D5F504F9-B21C-4722-B0FF-0882A958D000}">
      <dgm:prSet/>
      <dgm:spPr/>
      <dgm:t>
        <a:bodyPr/>
        <a:lstStyle/>
        <a:p>
          <a:endParaRPr lang="en-US"/>
        </a:p>
      </dgm:t>
    </dgm:pt>
    <dgm:pt modelId="{ADD53870-F558-4057-BC21-B3A19D30FC86}" type="sibTrans" cxnId="{D5F504F9-B21C-4722-B0FF-0882A958D000}">
      <dgm:prSet/>
      <dgm:spPr/>
      <dgm:t>
        <a:bodyPr/>
        <a:lstStyle/>
        <a:p>
          <a:endParaRPr lang="en-US"/>
        </a:p>
      </dgm:t>
    </dgm:pt>
    <dgm:pt modelId="{77C36ADF-D6A1-43CA-84DC-C2487200E42B}">
      <dgm:prSet/>
      <dgm:spPr/>
      <dgm:t>
        <a:bodyPr/>
        <a:lstStyle/>
        <a:p>
          <a:r>
            <a:rPr lang="en-US"/>
            <a:t>Add more specification to ensure robust results</a:t>
          </a:r>
        </a:p>
      </dgm:t>
    </dgm:pt>
    <dgm:pt modelId="{EDC8EEC3-94DE-4005-A8A7-57C84D4BBA13}" type="parTrans" cxnId="{51053E54-4686-4C7F-BA75-20BCEA006218}">
      <dgm:prSet/>
      <dgm:spPr/>
      <dgm:t>
        <a:bodyPr/>
        <a:lstStyle/>
        <a:p>
          <a:endParaRPr lang="en-US"/>
        </a:p>
      </dgm:t>
    </dgm:pt>
    <dgm:pt modelId="{10C5E782-2FC6-400A-885D-FDE4925BA36D}" type="sibTrans" cxnId="{51053E54-4686-4C7F-BA75-20BCEA006218}">
      <dgm:prSet/>
      <dgm:spPr/>
      <dgm:t>
        <a:bodyPr/>
        <a:lstStyle/>
        <a:p>
          <a:endParaRPr lang="en-US"/>
        </a:p>
      </dgm:t>
    </dgm:pt>
    <dgm:pt modelId="{C80C112D-B799-4321-8217-B8B8DB0F5652}" type="pres">
      <dgm:prSet presAssocID="{C6527A2C-09FB-4F4F-9339-F53D89DABCCE}" presName="Name0" presStyleCnt="0">
        <dgm:presLayoutVars>
          <dgm:dir/>
          <dgm:animLvl val="lvl"/>
          <dgm:resizeHandles val="exact"/>
        </dgm:presLayoutVars>
      </dgm:prSet>
      <dgm:spPr/>
    </dgm:pt>
    <dgm:pt modelId="{01A82748-2849-4FDC-A5B1-FFD58E613109}" type="pres">
      <dgm:prSet presAssocID="{72CEC7C0-58A6-4317-8626-AB0120EDE3A6}" presName="linNode" presStyleCnt="0"/>
      <dgm:spPr/>
    </dgm:pt>
    <dgm:pt modelId="{FEF8E786-B4BE-4286-BE86-A216CB1F8092}" type="pres">
      <dgm:prSet presAssocID="{72CEC7C0-58A6-4317-8626-AB0120EDE3A6}" presName="parentText" presStyleLbl="alignNode1" presStyleIdx="0" presStyleCnt="3" custLinFactNeighborX="-99">
        <dgm:presLayoutVars>
          <dgm:chMax val="1"/>
          <dgm:bulletEnabled/>
        </dgm:presLayoutVars>
      </dgm:prSet>
      <dgm:spPr/>
    </dgm:pt>
    <dgm:pt modelId="{3F4E242F-A0A4-4648-9D88-944EC79F3416}" type="pres">
      <dgm:prSet presAssocID="{72CEC7C0-58A6-4317-8626-AB0120EDE3A6}" presName="descendantText" presStyleLbl="alignAccFollowNode1" presStyleIdx="0" presStyleCnt="3">
        <dgm:presLayoutVars>
          <dgm:bulletEnabled/>
        </dgm:presLayoutVars>
      </dgm:prSet>
      <dgm:spPr/>
    </dgm:pt>
    <dgm:pt modelId="{A92BFF19-8EC0-4F83-8998-09F0D14BA465}" type="pres">
      <dgm:prSet presAssocID="{8262E78C-5665-4959-B9D8-A1BCA43D9B58}" presName="sp" presStyleCnt="0"/>
      <dgm:spPr/>
    </dgm:pt>
    <dgm:pt modelId="{6D60A993-E7C6-4113-A74B-CEFCA5C0976F}" type="pres">
      <dgm:prSet presAssocID="{D35F9B49-A279-4291-BE32-6A9009577501}" presName="linNode" presStyleCnt="0"/>
      <dgm:spPr/>
    </dgm:pt>
    <dgm:pt modelId="{863B975D-3B0E-4883-8E66-A93DBC132EE2}" type="pres">
      <dgm:prSet presAssocID="{D35F9B49-A279-4291-BE32-6A9009577501}" presName="parentText" presStyleLbl="alignNode1" presStyleIdx="1" presStyleCnt="3">
        <dgm:presLayoutVars>
          <dgm:chMax val="1"/>
          <dgm:bulletEnabled/>
        </dgm:presLayoutVars>
      </dgm:prSet>
      <dgm:spPr/>
    </dgm:pt>
    <dgm:pt modelId="{87563A9B-07EE-4770-95B2-B82C6B0AA3BB}" type="pres">
      <dgm:prSet presAssocID="{D35F9B49-A279-4291-BE32-6A9009577501}" presName="descendantText" presStyleLbl="alignAccFollowNode1" presStyleIdx="1" presStyleCnt="3">
        <dgm:presLayoutVars>
          <dgm:bulletEnabled/>
        </dgm:presLayoutVars>
      </dgm:prSet>
      <dgm:spPr/>
    </dgm:pt>
    <dgm:pt modelId="{CE103107-D20A-431F-B10D-9DABD805BAAF}" type="pres">
      <dgm:prSet presAssocID="{F1456C56-E460-4428-97FB-36DDAC4EE9EE}" presName="sp" presStyleCnt="0"/>
      <dgm:spPr/>
    </dgm:pt>
    <dgm:pt modelId="{1DE4A4AE-CC1E-4BC5-BC16-03A067E248CD}" type="pres">
      <dgm:prSet presAssocID="{4259DA56-8420-40D1-AC7E-29AD8C0D3D9C}" presName="linNode" presStyleCnt="0"/>
      <dgm:spPr/>
    </dgm:pt>
    <dgm:pt modelId="{27A93E7E-35D2-44DB-9CEA-34598849FFEC}" type="pres">
      <dgm:prSet presAssocID="{4259DA56-8420-40D1-AC7E-29AD8C0D3D9C}" presName="parentText" presStyleLbl="alignNode1" presStyleIdx="2" presStyleCnt="3">
        <dgm:presLayoutVars>
          <dgm:chMax val="1"/>
          <dgm:bulletEnabled/>
        </dgm:presLayoutVars>
      </dgm:prSet>
      <dgm:spPr/>
    </dgm:pt>
    <dgm:pt modelId="{AB4F002B-A947-4440-8F3D-B277F085256B}" type="pres">
      <dgm:prSet presAssocID="{4259DA56-8420-40D1-AC7E-29AD8C0D3D9C}" presName="descendantText" presStyleLbl="alignAccFollowNode1" presStyleIdx="2" presStyleCnt="3">
        <dgm:presLayoutVars>
          <dgm:bulletEnabled/>
        </dgm:presLayoutVars>
      </dgm:prSet>
      <dgm:spPr/>
    </dgm:pt>
  </dgm:ptLst>
  <dgm:cxnLst>
    <dgm:cxn modelId="{E0F26633-912F-4CEB-B757-6D751462344D}" srcId="{C6527A2C-09FB-4F4F-9339-F53D89DABCCE}" destId="{72CEC7C0-58A6-4317-8626-AB0120EDE3A6}" srcOrd="0" destOrd="0" parTransId="{CEB96577-F866-46BB-8AF9-3E2E5B587CCC}" sibTransId="{8262E78C-5665-4959-B9D8-A1BCA43D9B58}"/>
    <dgm:cxn modelId="{51053E54-4686-4C7F-BA75-20BCEA006218}" srcId="{4259DA56-8420-40D1-AC7E-29AD8C0D3D9C}" destId="{77C36ADF-D6A1-43CA-84DC-C2487200E42B}" srcOrd="0" destOrd="0" parTransId="{EDC8EEC3-94DE-4005-A8A7-57C84D4BBA13}" sibTransId="{10C5E782-2FC6-400A-885D-FDE4925BA36D}"/>
    <dgm:cxn modelId="{DF37EC7E-0C5C-4C65-B809-9713C47DC4A8}" type="presOf" srcId="{A1F7DD12-065C-45E1-87B4-08EF699F7E8C}" destId="{87563A9B-07EE-4770-95B2-B82C6B0AA3BB}" srcOrd="0" destOrd="0" presId="urn:microsoft.com/office/officeart/2016/7/layout/VerticalSolidActionList"/>
    <dgm:cxn modelId="{9C81107F-0F7E-47BC-B665-ADB8027287AA}" type="presOf" srcId="{5CC63998-6563-4B30-B21C-CA455581D445}" destId="{3F4E242F-A0A4-4648-9D88-944EC79F3416}" srcOrd="0" destOrd="0" presId="urn:microsoft.com/office/officeart/2016/7/layout/VerticalSolidActionList"/>
    <dgm:cxn modelId="{3D7B7A83-165A-4ED9-A598-65D031D41C09}" srcId="{C6527A2C-09FB-4F4F-9339-F53D89DABCCE}" destId="{D35F9B49-A279-4291-BE32-6A9009577501}" srcOrd="1" destOrd="0" parTransId="{C568B318-532C-4FF1-897A-34898D979DB7}" sibTransId="{F1456C56-E460-4428-97FB-36DDAC4EE9EE}"/>
    <dgm:cxn modelId="{2579D486-BF85-441D-931F-B3056E0E538B}" type="presOf" srcId="{D35F9B49-A279-4291-BE32-6A9009577501}" destId="{863B975D-3B0E-4883-8E66-A93DBC132EE2}" srcOrd="0" destOrd="0" presId="urn:microsoft.com/office/officeart/2016/7/layout/VerticalSolidActionList"/>
    <dgm:cxn modelId="{FCF3148C-8AF7-4B6D-B43D-B2E2F645A20E}" srcId="{D35F9B49-A279-4291-BE32-6A9009577501}" destId="{A1F7DD12-065C-45E1-87B4-08EF699F7E8C}" srcOrd="0" destOrd="0" parTransId="{5624CAC8-BF0F-452E-86AF-98C31C413CCD}" sibTransId="{B23494C5-9387-4CC5-83E7-FAFC5825E131}"/>
    <dgm:cxn modelId="{BE2F018D-3425-4072-86CA-A492EC4C1586}" srcId="{72CEC7C0-58A6-4317-8626-AB0120EDE3A6}" destId="{5CC63998-6563-4B30-B21C-CA455581D445}" srcOrd="0" destOrd="0" parTransId="{F18C9D20-9544-44E5-9A81-18CD1E27E4CA}" sibTransId="{B84F6B48-B18B-4BFC-9639-78D9C1D19605}"/>
    <dgm:cxn modelId="{001649B8-6BC2-4504-9A60-C624C486A3E1}" type="presOf" srcId="{4259DA56-8420-40D1-AC7E-29AD8C0D3D9C}" destId="{27A93E7E-35D2-44DB-9CEA-34598849FFEC}" srcOrd="0" destOrd="0" presId="urn:microsoft.com/office/officeart/2016/7/layout/VerticalSolidActionList"/>
    <dgm:cxn modelId="{62CCACCC-919B-44D9-A936-F18A4E1A79EB}" type="presOf" srcId="{72CEC7C0-58A6-4317-8626-AB0120EDE3A6}" destId="{FEF8E786-B4BE-4286-BE86-A216CB1F8092}" srcOrd="0" destOrd="0" presId="urn:microsoft.com/office/officeart/2016/7/layout/VerticalSolidActionList"/>
    <dgm:cxn modelId="{5B1307D1-CF86-465F-9390-5355E3296CDC}" type="presOf" srcId="{C6527A2C-09FB-4F4F-9339-F53D89DABCCE}" destId="{C80C112D-B799-4321-8217-B8B8DB0F5652}" srcOrd="0" destOrd="0" presId="urn:microsoft.com/office/officeart/2016/7/layout/VerticalSolidActionList"/>
    <dgm:cxn modelId="{05AB1BF2-CD79-46CB-AD72-11780F90755A}" type="presOf" srcId="{77C36ADF-D6A1-43CA-84DC-C2487200E42B}" destId="{AB4F002B-A947-4440-8F3D-B277F085256B}" srcOrd="0" destOrd="0" presId="urn:microsoft.com/office/officeart/2016/7/layout/VerticalSolidActionList"/>
    <dgm:cxn modelId="{D5F504F9-B21C-4722-B0FF-0882A958D000}" srcId="{C6527A2C-09FB-4F4F-9339-F53D89DABCCE}" destId="{4259DA56-8420-40D1-AC7E-29AD8C0D3D9C}" srcOrd="2" destOrd="0" parTransId="{352B8AA2-9DE2-46E0-A2B5-D9471542B41E}" sibTransId="{ADD53870-F558-4057-BC21-B3A19D30FC86}"/>
    <dgm:cxn modelId="{5832A77A-39CA-4D49-B44C-B40C28A2EB78}" type="presParOf" srcId="{C80C112D-B799-4321-8217-B8B8DB0F5652}" destId="{01A82748-2849-4FDC-A5B1-FFD58E613109}" srcOrd="0" destOrd="0" presId="urn:microsoft.com/office/officeart/2016/7/layout/VerticalSolidActionList"/>
    <dgm:cxn modelId="{A9521F1D-547D-4322-9F4B-093B8CF123F8}" type="presParOf" srcId="{01A82748-2849-4FDC-A5B1-FFD58E613109}" destId="{FEF8E786-B4BE-4286-BE86-A216CB1F8092}" srcOrd="0" destOrd="0" presId="urn:microsoft.com/office/officeart/2016/7/layout/VerticalSolidActionList"/>
    <dgm:cxn modelId="{F336A8A9-6B20-452F-9008-6EDDCAC45863}" type="presParOf" srcId="{01A82748-2849-4FDC-A5B1-FFD58E613109}" destId="{3F4E242F-A0A4-4648-9D88-944EC79F3416}" srcOrd="1" destOrd="0" presId="urn:microsoft.com/office/officeart/2016/7/layout/VerticalSolidActionList"/>
    <dgm:cxn modelId="{93183A01-6AD5-4FEB-91BA-77DB4FA62234}" type="presParOf" srcId="{C80C112D-B799-4321-8217-B8B8DB0F5652}" destId="{A92BFF19-8EC0-4F83-8998-09F0D14BA465}" srcOrd="1" destOrd="0" presId="urn:microsoft.com/office/officeart/2016/7/layout/VerticalSolidActionList"/>
    <dgm:cxn modelId="{C54E1EBA-77E5-4160-83CF-BF812E52A115}" type="presParOf" srcId="{C80C112D-B799-4321-8217-B8B8DB0F5652}" destId="{6D60A993-E7C6-4113-A74B-CEFCA5C0976F}" srcOrd="2" destOrd="0" presId="urn:microsoft.com/office/officeart/2016/7/layout/VerticalSolidActionList"/>
    <dgm:cxn modelId="{75DC202A-84DE-4C99-B2E1-488622673FA0}" type="presParOf" srcId="{6D60A993-E7C6-4113-A74B-CEFCA5C0976F}" destId="{863B975D-3B0E-4883-8E66-A93DBC132EE2}" srcOrd="0" destOrd="0" presId="urn:microsoft.com/office/officeart/2016/7/layout/VerticalSolidActionList"/>
    <dgm:cxn modelId="{9751ACAA-EC92-48EF-8C2D-71F193EE8DA7}" type="presParOf" srcId="{6D60A993-E7C6-4113-A74B-CEFCA5C0976F}" destId="{87563A9B-07EE-4770-95B2-B82C6B0AA3BB}" srcOrd="1" destOrd="0" presId="urn:microsoft.com/office/officeart/2016/7/layout/VerticalSolidActionList"/>
    <dgm:cxn modelId="{7A872899-0049-48F1-9BD1-5A86C8C2FCF5}" type="presParOf" srcId="{C80C112D-B799-4321-8217-B8B8DB0F5652}" destId="{CE103107-D20A-431F-B10D-9DABD805BAAF}" srcOrd="3" destOrd="0" presId="urn:microsoft.com/office/officeart/2016/7/layout/VerticalSolidActionList"/>
    <dgm:cxn modelId="{81F470B9-BE3C-4B0C-AFA2-AB3F160DEB92}" type="presParOf" srcId="{C80C112D-B799-4321-8217-B8B8DB0F5652}" destId="{1DE4A4AE-CC1E-4BC5-BC16-03A067E248CD}" srcOrd="4" destOrd="0" presId="urn:microsoft.com/office/officeart/2016/7/layout/VerticalSolidActionList"/>
    <dgm:cxn modelId="{6441D872-1FCA-4601-9145-FDB1DDA84775}" type="presParOf" srcId="{1DE4A4AE-CC1E-4BC5-BC16-03A067E248CD}" destId="{27A93E7E-35D2-44DB-9CEA-34598849FFEC}" srcOrd="0" destOrd="0" presId="urn:microsoft.com/office/officeart/2016/7/layout/VerticalSolidActionList"/>
    <dgm:cxn modelId="{A18F5017-03BB-4F7D-A9EA-F7CD15660942}" type="presParOf" srcId="{1DE4A4AE-CC1E-4BC5-BC16-03A067E248CD}" destId="{AB4F002B-A947-4440-8F3D-B277F085256B}"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6527A2C-09FB-4F4F-9339-F53D89DABCCE}" type="doc">
      <dgm:prSet loTypeId="urn:microsoft.com/office/officeart/2016/7/layout/VerticalSolidActionList" loCatId="List" qsTypeId="urn:microsoft.com/office/officeart/2005/8/quickstyle/simple1" qsCatId="simple" csTypeId="urn:microsoft.com/office/officeart/2005/8/colors/colorful5" csCatId="colorful" phldr="1"/>
      <dgm:spPr/>
      <dgm:t>
        <a:bodyPr/>
        <a:lstStyle/>
        <a:p>
          <a:endParaRPr lang="en-US"/>
        </a:p>
      </dgm:t>
    </dgm:pt>
    <dgm:pt modelId="{72CEC7C0-58A6-4317-8626-AB0120EDE3A6}">
      <dgm:prSet/>
      <dgm:spPr/>
      <dgm:t>
        <a:bodyPr/>
        <a:lstStyle/>
        <a:p>
          <a:r>
            <a:rPr lang="en-US" dirty="0"/>
            <a:t>4</a:t>
          </a:r>
        </a:p>
      </dgm:t>
    </dgm:pt>
    <dgm:pt modelId="{CEB96577-F866-46BB-8AF9-3E2E5B587CCC}" type="parTrans" cxnId="{E0F26633-912F-4CEB-B757-6D751462344D}">
      <dgm:prSet/>
      <dgm:spPr/>
      <dgm:t>
        <a:bodyPr/>
        <a:lstStyle/>
        <a:p>
          <a:endParaRPr lang="en-US"/>
        </a:p>
      </dgm:t>
    </dgm:pt>
    <dgm:pt modelId="{8262E78C-5665-4959-B9D8-A1BCA43D9B58}" type="sibTrans" cxnId="{E0F26633-912F-4CEB-B757-6D751462344D}">
      <dgm:prSet/>
      <dgm:spPr/>
      <dgm:t>
        <a:bodyPr/>
        <a:lstStyle/>
        <a:p>
          <a:endParaRPr lang="en-US"/>
        </a:p>
      </dgm:t>
    </dgm:pt>
    <dgm:pt modelId="{5CC63998-6563-4B30-B21C-CA455581D445}">
      <dgm:prSet custT="1"/>
      <dgm:spPr/>
      <dgm:t>
        <a:bodyPr/>
        <a:lstStyle/>
        <a:p>
          <a:r>
            <a:rPr lang="en-US" sz="2200" kern="1200" dirty="0">
              <a:latin typeface="Bookman Old Style" panose="020F0302020204030204"/>
            </a:rPr>
            <a:t>Expand Synthetic Control to the other Lane Switching Law States </a:t>
          </a:r>
          <a:r>
            <a:rPr lang="en-US" sz="2200" kern="1200" dirty="0">
              <a:solidFill>
                <a:prstClr val="black">
                  <a:hueOff val="0"/>
                  <a:satOff val="0"/>
                  <a:lumOff val="0"/>
                  <a:alphaOff val="0"/>
                </a:prstClr>
              </a:solidFill>
              <a:latin typeface="Bookman Old Style" panose="020F0302020204030204"/>
              <a:ea typeface="+mn-ea"/>
              <a:cs typeface="+mn-cs"/>
            </a:rPr>
            <a:t>(</a:t>
          </a:r>
          <a:r>
            <a:rPr lang="en" sz="2200" kern="1200" dirty="0">
              <a:solidFill>
                <a:prstClr val="black">
                  <a:hueOff val="0"/>
                  <a:satOff val="0"/>
                  <a:lumOff val="0"/>
                  <a:alphaOff val="0"/>
                </a:prstClr>
              </a:solidFill>
              <a:latin typeface="Bookman Old Style" panose="020F0302020204030204"/>
              <a:ea typeface="+mn-ea"/>
              <a:cs typeface="+mn-cs"/>
            </a:rPr>
            <a:t>Delaware, Nevada, Oklahoma and Washington) </a:t>
          </a:r>
          <a:r>
            <a:rPr lang="en" sz="2200" kern="1200" dirty="0">
              <a:latin typeface="Bookman Old Style" panose="020F0302020204030204"/>
            </a:rPr>
            <a:t>and determine individual impact</a:t>
          </a:r>
          <a:endParaRPr lang="en-US" sz="2200" kern="1200" dirty="0"/>
        </a:p>
      </dgm:t>
    </dgm:pt>
    <dgm:pt modelId="{F18C9D20-9544-44E5-9A81-18CD1E27E4CA}" type="parTrans" cxnId="{BE2F018D-3425-4072-86CA-A492EC4C1586}">
      <dgm:prSet/>
      <dgm:spPr/>
      <dgm:t>
        <a:bodyPr/>
        <a:lstStyle/>
        <a:p>
          <a:endParaRPr lang="en-US"/>
        </a:p>
      </dgm:t>
    </dgm:pt>
    <dgm:pt modelId="{B84F6B48-B18B-4BFC-9639-78D9C1D19605}" type="sibTrans" cxnId="{BE2F018D-3425-4072-86CA-A492EC4C1586}">
      <dgm:prSet/>
      <dgm:spPr/>
      <dgm:t>
        <a:bodyPr/>
        <a:lstStyle/>
        <a:p>
          <a:endParaRPr lang="en-US"/>
        </a:p>
      </dgm:t>
    </dgm:pt>
    <dgm:pt modelId="{D35F9B49-A279-4291-BE32-6A9009577501}">
      <dgm:prSet/>
      <dgm:spPr/>
      <dgm:t>
        <a:bodyPr/>
        <a:lstStyle/>
        <a:p>
          <a:r>
            <a:rPr lang="en-US" dirty="0"/>
            <a:t>5</a:t>
          </a:r>
        </a:p>
      </dgm:t>
    </dgm:pt>
    <dgm:pt modelId="{C568B318-532C-4FF1-897A-34898D979DB7}" type="parTrans" cxnId="{3D7B7A83-165A-4ED9-A598-65D031D41C09}">
      <dgm:prSet/>
      <dgm:spPr/>
      <dgm:t>
        <a:bodyPr/>
        <a:lstStyle/>
        <a:p>
          <a:endParaRPr lang="en-US"/>
        </a:p>
      </dgm:t>
    </dgm:pt>
    <dgm:pt modelId="{F1456C56-E460-4428-97FB-36DDAC4EE9EE}" type="sibTrans" cxnId="{3D7B7A83-165A-4ED9-A598-65D031D41C09}">
      <dgm:prSet/>
      <dgm:spPr/>
      <dgm:t>
        <a:bodyPr/>
        <a:lstStyle/>
        <a:p>
          <a:endParaRPr lang="en-US"/>
        </a:p>
      </dgm:t>
    </dgm:pt>
    <dgm:pt modelId="{A1F7DD12-065C-45E1-87B4-08EF699F7E8C}">
      <dgm:prSet/>
      <dgm:spPr/>
      <dgm:t>
        <a:bodyPr/>
        <a:lstStyle/>
        <a:p>
          <a:r>
            <a:rPr lang="en-US" dirty="0"/>
            <a:t>Target percentage of total crashes</a:t>
          </a:r>
        </a:p>
      </dgm:t>
    </dgm:pt>
    <dgm:pt modelId="{5624CAC8-BF0F-452E-86AF-98C31C413CCD}" type="parTrans" cxnId="{FCF3148C-8AF7-4B6D-B43D-B2E2F645A20E}">
      <dgm:prSet/>
      <dgm:spPr/>
      <dgm:t>
        <a:bodyPr/>
        <a:lstStyle/>
        <a:p>
          <a:endParaRPr lang="en-US"/>
        </a:p>
      </dgm:t>
    </dgm:pt>
    <dgm:pt modelId="{B23494C5-9387-4CC5-83E7-FAFC5825E131}" type="sibTrans" cxnId="{FCF3148C-8AF7-4B6D-B43D-B2E2F645A20E}">
      <dgm:prSet/>
      <dgm:spPr/>
      <dgm:t>
        <a:bodyPr/>
        <a:lstStyle/>
        <a:p>
          <a:endParaRPr lang="en-US"/>
        </a:p>
      </dgm:t>
    </dgm:pt>
    <dgm:pt modelId="{C80C112D-B799-4321-8217-B8B8DB0F5652}" type="pres">
      <dgm:prSet presAssocID="{C6527A2C-09FB-4F4F-9339-F53D89DABCCE}" presName="Name0" presStyleCnt="0">
        <dgm:presLayoutVars>
          <dgm:dir/>
          <dgm:animLvl val="lvl"/>
          <dgm:resizeHandles val="exact"/>
        </dgm:presLayoutVars>
      </dgm:prSet>
      <dgm:spPr/>
    </dgm:pt>
    <dgm:pt modelId="{01A82748-2849-4FDC-A5B1-FFD58E613109}" type="pres">
      <dgm:prSet presAssocID="{72CEC7C0-58A6-4317-8626-AB0120EDE3A6}" presName="linNode" presStyleCnt="0"/>
      <dgm:spPr/>
    </dgm:pt>
    <dgm:pt modelId="{FEF8E786-B4BE-4286-BE86-A216CB1F8092}" type="pres">
      <dgm:prSet presAssocID="{72CEC7C0-58A6-4317-8626-AB0120EDE3A6}" presName="parentText" presStyleLbl="alignNode1" presStyleIdx="0" presStyleCnt="2" custLinFactNeighborX="-99">
        <dgm:presLayoutVars>
          <dgm:chMax val="1"/>
          <dgm:bulletEnabled/>
        </dgm:presLayoutVars>
      </dgm:prSet>
      <dgm:spPr/>
    </dgm:pt>
    <dgm:pt modelId="{3F4E242F-A0A4-4648-9D88-944EC79F3416}" type="pres">
      <dgm:prSet presAssocID="{72CEC7C0-58A6-4317-8626-AB0120EDE3A6}" presName="descendantText" presStyleLbl="alignAccFollowNode1" presStyleIdx="0" presStyleCnt="2">
        <dgm:presLayoutVars>
          <dgm:bulletEnabled/>
        </dgm:presLayoutVars>
      </dgm:prSet>
      <dgm:spPr/>
    </dgm:pt>
    <dgm:pt modelId="{A92BFF19-8EC0-4F83-8998-09F0D14BA465}" type="pres">
      <dgm:prSet presAssocID="{8262E78C-5665-4959-B9D8-A1BCA43D9B58}" presName="sp" presStyleCnt="0"/>
      <dgm:spPr/>
    </dgm:pt>
    <dgm:pt modelId="{6D60A993-E7C6-4113-A74B-CEFCA5C0976F}" type="pres">
      <dgm:prSet presAssocID="{D35F9B49-A279-4291-BE32-6A9009577501}" presName="linNode" presStyleCnt="0"/>
      <dgm:spPr/>
    </dgm:pt>
    <dgm:pt modelId="{863B975D-3B0E-4883-8E66-A93DBC132EE2}" type="pres">
      <dgm:prSet presAssocID="{D35F9B49-A279-4291-BE32-6A9009577501}" presName="parentText" presStyleLbl="alignNode1" presStyleIdx="1" presStyleCnt="2">
        <dgm:presLayoutVars>
          <dgm:chMax val="1"/>
          <dgm:bulletEnabled/>
        </dgm:presLayoutVars>
      </dgm:prSet>
      <dgm:spPr/>
    </dgm:pt>
    <dgm:pt modelId="{87563A9B-07EE-4770-95B2-B82C6B0AA3BB}" type="pres">
      <dgm:prSet presAssocID="{D35F9B49-A279-4291-BE32-6A9009577501}" presName="descendantText" presStyleLbl="alignAccFollowNode1" presStyleIdx="1" presStyleCnt="2">
        <dgm:presLayoutVars>
          <dgm:bulletEnabled/>
        </dgm:presLayoutVars>
      </dgm:prSet>
      <dgm:spPr/>
    </dgm:pt>
  </dgm:ptLst>
  <dgm:cxnLst>
    <dgm:cxn modelId="{E0F26633-912F-4CEB-B757-6D751462344D}" srcId="{C6527A2C-09FB-4F4F-9339-F53D89DABCCE}" destId="{72CEC7C0-58A6-4317-8626-AB0120EDE3A6}" srcOrd="0" destOrd="0" parTransId="{CEB96577-F866-46BB-8AF9-3E2E5B587CCC}" sibTransId="{8262E78C-5665-4959-B9D8-A1BCA43D9B58}"/>
    <dgm:cxn modelId="{DF37EC7E-0C5C-4C65-B809-9713C47DC4A8}" type="presOf" srcId="{A1F7DD12-065C-45E1-87B4-08EF699F7E8C}" destId="{87563A9B-07EE-4770-95B2-B82C6B0AA3BB}" srcOrd="0" destOrd="0" presId="urn:microsoft.com/office/officeart/2016/7/layout/VerticalSolidActionList"/>
    <dgm:cxn modelId="{9C81107F-0F7E-47BC-B665-ADB8027287AA}" type="presOf" srcId="{5CC63998-6563-4B30-B21C-CA455581D445}" destId="{3F4E242F-A0A4-4648-9D88-944EC79F3416}" srcOrd="0" destOrd="0" presId="urn:microsoft.com/office/officeart/2016/7/layout/VerticalSolidActionList"/>
    <dgm:cxn modelId="{3D7B7A83-165A-4ED9-A598-65D031D41C09}" srcId="{C6527A2C-09FB-4F4F-9339-F53D89DABCCE}" destId="{D35F9B49-A279-4291-BE32-6A9009577501}" srcOrd="1" destOrd="0" parTransId="{C568B318-532C-4FF1-897A-34898D979DB7}" sibTransId="{F1456C56-E460-4428-97FB-36DDAC4EE9EE}"/>
    <dgm:cxn modelId="{2579D486-BF85-441D-931F-B3056E0E538B}" type="presOf" srcId="{D35F9B49-A279-4291-BE32-6A9009577501}" destId="{863B975D-3B0E-4883-8E66-A93DBC132EE2}" srcOrd="0" destOrd="0" presId="urn:microsoft.com/office/officeart/2016/7/layout/VerticalSolidActionList"/>
    <dgm:cxn modelId="{FCF3148C-8AF7-4B6D-B43D-B2E2F645A20E}" srcId="{D35F9B49-A279-4291-BE32-6A9009577501}" destId="{A1F7DD12-065C-45E1-87B4-08EF699F7E8C}" srcOrd="0" destOrd="0" parTransId="{5624CAC8-BF0F-452E-86AF-98C31C413CCD}" sibTransId="{B23494C5-9387-4CC5-83E7-FAFC5825E131}"/>
    <dgm:cxn modelId="{BE2F018D-3425-4072-86CA-A492EC4C1586}" srcId="{72CEC7C0-58A6-4317-8626-AB0120EDE3A6}" destId="{5CC63998-6563-4B30-B21C-CA455581D445}" srcOrd="0" destOrd="0" parTransId="{F18C9D20-9544-44E5-9A81-18CD1E27E4CA}" sibTransId="{B84F6B48-B18B-4BFC-9639-78D9C1D19605}"/>
    <dgm:cxn modelId="{62CCACCC-919B-44D9-A936-F18A4E1A79EB}" type="presOf" srcId="{72CEC7C0-58A6-4317-8626-AB0120EDE3A6}" destId="{FEF8E786-B4BE-4286-BE86-A216CB1F8092}" srcOrd="0" destOrd="0" presId="urn:microsoft.com/office/officeart/2016/7/layout/VerticalSolidActionList"/>
    <dgm:cxn modelId="{5B1307D1-CF86-465F-9390-5355E3296CDC}" type="presOf" srcId="{C6527A2C-09FB-4F4F-9339-F53D89DABCCE}" destId="{C80C112D-B799-4321-8217-B8B8DB0F5652}" srcOrd="0" destOrd="0" presId="urn:microsoft.com/office/officeart/2016/7/layout/VerticalSolidActionList"/>
    <dgm:cxn modelId="{5832A77A-39CA-4D49-B44C-B40C28A2EB78}" type="presParOf" srcId="{C80C112D-B799-4321-8217-B8B8DB0F5652}" destId="{01A82748-2849-4FDC-A5B1-FFD58E613109}" srcOrd="0" destOrd="0" presId="urn:microsoft.com/office/officeart/2016/7/layout/VerticalSolidActionList"/>
    <dgm:cxn modelId="{A9521F1D-547D-4322-9F4B-093B8CF123F8}" type="presParOf" srcId="{01A82748-2849-4FDC-A5B1-FFD58E613109}" destId="{FEF8E786-B4BE-4286-BE86-A216CB1F8092}" srcOrd="0" destOrd="0" presId="urn:microsoft.com/office/officeart/2016/7/layout/VerticalSolidActionList"/>
    <dgm:cxn modelId="{F336A8A9-6B20-452F-9008-6EDDCAC45863}" type="presParOf" srcId="{01A82748-2849-4FDC-A5B1-FFD58E613109}" destId="{3F4E242F-A0A4-4648-9D88-944EC79F3416}" srcOrd="1" destOrd="0" presId="urn:microsoft.com/office/officeart/2016/7/layout/VerticalSolidActionList"/>
    <dgm:cxn modelId="{93183A01-6AD5-4FEB-91BA-77DB4FA62234}" type="presParOf" srcId="{C80C112D-B799-4321-8217-B8B8DB0F5652}" destId="{A92BFF19-8EC0-4F83-8998-09F0D14BA465}" srcOrd="1" destOrd="0" presId="urn:microsoft.com/office/officeart/2016/7/layout/VerticalSolidActionList"/>
    <dgm:cxn modelId="{C54E1EBA-77E5-4160-83CF-BF812E52A115}" type="presParOf" srcId="{C80C112D-B799-4321-8217-B8B8DB0F5652}" destId="{6D60A993-E7C6-4113-A74B-CEFCA5C0976F}" srcOrd="2" destOrd="0" presId="urn:microsoft.com/office/officeart/2016/7/layout/VerticalSolidActionList"/>
    <dgm:cxn modelId="{75DC202A-84DE-4C99-B2E1-488622673FA0}" type="presParOf" srcId="{6D60A993-E7C6-4113-A74B-CEFCA5C0976F}" destId="{863B975D-3B0E-4883-8E66-A93DBC132EE2}" srcOrd="0" destOrd="0" presId="urn:microsoft.com/office/officeart/2016/7/layout/VerticalSolidActionList"/>
    <dgm:cxn modelId="{9751ACAA-EC92-48EF-8C2D-71F193EE8DA7}" type="presParOf" srcId="{6D60A993-E7C6-4113-A74B-CEFCA5C0976F}" destId="{87563A9B-07EE-4770-95B2-B82C6B0AA3BB}"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683740-4BAE-4832-80FB-6905E9ABD5D8}">
      <dsp:nvSpPr>
        <dsp:cNvPr id="0" name=""/>
        <dsp:cNvSpPr/>
      </dsp:nvSpPr>
      <dsp:spPr>
        <a:xfrm>
          <a:off x="0" y="0"/>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BCF39A-2926-42E0-8A35-1183EC58202D}">
      <dsp:nvSpPr>
        <dsp:cNvPr id="0" name=""/>
        <dsp:cNvSpPr/>
      </dsp:nvSpPr>
      <dsp:spPr>
        <a:xfrm>
          <a:off x="0" y="0"/>
          <a:ext cx="6797675" cy="2824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a:t>Determine the causal impact of a motor vehicle lane changing law enacted on July 18, 2018 in Kentucky using Synthetic Controls.</a:t>
          </a:r>
        </a:p>
      </dsp:txBody>
      <dsp:txXfrm>
        <a:off x="0" y="0"/>
        <a:ext cx="6797675" cy="2824955"/>
      </dsp:txXfrm>
    </dsp:sp>
    <dsp:sp modelId="{98D6116D-2635-48FD-8ECD-8AAE2B312219}">
      <dsp:nvSpPr>
        <dsp:cNvPr id="0" name=""/>
        <dsp:cNvSpPr/>
      </dsp:nvSpPr>
      <dsp:spPr>
        <a:xfrm>
          <a:off x="0" y="2824955"/>
          <a:ext cx="67976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17AD5B-7427-457E-BAA3-81642242AFB0}">
      <dsp:nvSpPr>
        <dsp:cNvPr id="0" name=""/>
        <dsp:cNvSpPr/>
      </dsp:nvSpPr>
      <dsp:spPr>
        <a:xfrm>
          <a:off x="0" y="2824955"/>
          <a:ext cx="6797675" cy="28249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a:t>Should this law be enacted in other states if it truly reduces motor vehicle accidents involving a cyclist?</a:t>
          </a:r>
        </a:p>
      </dsp:txBody>
      <dsp:txXfrm>
        <a:off x="0" y="2824955"/>
        <a:ext cx="6797675" cy="28249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5CEEAF-E958-440F-96C0-81E580FFF1CA}">
      <dsp:nvSpPr>
        <dsp:cNvPr id="0" name=""/>
        <dsp:cNvSpPr/>
      </dsp:nvSpPr>
      <dsp:spPr>
        <a:xfrm>
          <a:off x="1519199" y="141322"/>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2802DC-8BCD-4AC0-9708-9AB883A474AF}">
      <dsp:nvSpPr>
        <dsp:cNvPr id="0" name=""/>
        <dsp:cNvSpPr/>
      </dsp:nvSpPr>
      <dsp:spPr>
        <a:xfrm>
          <a:off x="331199" y="2607068"/>
          <a:ext cx="4320000"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b="0" i="0" kern="1200" dirty="0"/>
            <a:t>“Arguably the most important innovation in the policy evaluation literature in the last 15 years” (p.3) – </a:t>
          </a:r>
          <a:r>
            <a:rPr lang="en-US" sz="1400" b="0" i="0" kern="1200" dirty="0" err="1"/>
            <a:t>Athey</a:t>
          </a:r>
          <a:r>
            <a:rPr lang="en-US" sz="1400" b="0" i="0" kern="1200" dirty="0"/>
            <a:t> and </a:t>
          </a:r>
          <a:r>
            <a:rPr lang="en-US" sz="1400" b="0" i="0" kern="1200" dirty="0" err="1"/>
            <a:t>Imbens</a:t>
          </a:r>
          <a:endParaRPr lang="en-US" sz="1400" kern="1200" dirty="0"/>
        </a:p>
      </dsp:txBody>
      <dsp:txXfrm>
        <a:off x="331199" y="2607068"/>
        <a:ext cx="4320000" cy="1012500"/>
      </dsp:txXfrm>
    </dsp:sp>
    <dsp:sp modelId="{0589AD8A-E432-462A-9BCC-6C7C0D8DB219}">
      <dsp:nvSpPr>
        <dsp:cNvPr id="0" name=""/>
        <dsp:cNvSpPr/>
      </dsp:nvSpPr>
      <dsp:spPr>
        <a:xfrm>
          <a:off x="6595199" y="141322"/>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1D17A9-41BF-4EA7-8E1E-3A3E3E63D293}">
      <dsp:nvSpPr>
        <dsp:cNvPr id="0" name=""/>
        <dsp:cNvSpPr/>
      </dsp:nvSpPr>
      <dsp:spPr>
        <a:xfrm>
          <a:off x="5407199" y="2607068"/>
          <a:ext cx="4320000" cy="101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b="0" i="0" kern="1200" dirty="0"/>
            <a:t>Chooses a sets of weights for control units and creates an estimated counterfactual for the treatment unit. This synthetic counterfactual shows what would have happened to the aggregate treated unit if the treatment never occurred. </a:t>
          </a:r>
          <a:endParaRPr lang="en-US" sz="1400" kern="1200" dirty="0"/>
        </a:p>
      </dsp:txBody>
      <dsp:txXfrm>
        <a:off x="5407199" y="2607068"/>
        <a:ext cx="4320000" cy="10125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53A83B-EEDB-4646-81A9-FDB461D9F0CE}">
      <dsp:nvSpPr>
        <dsp:cNvPr id="0" name=""/>
        <dsp:cNvSpPr/>
      </dsp:nvSpPr>
      <dsp:spPr>
        <a:xfrm>
          <a:off x="0" y="2758"/>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AC3C34-0482-42AC-8F14-32B3F8C10802}">
      <dsp:nvSpPr>
        <dsp:cNvPr id="0" name=""/>
        <dsp:cNvSpPr/>
      </dsp:nvSpPr>
      <dsp:spPr>
        <a:xfrm>
          <a:off x="0" y="2758"/>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Critics argue that you can “cherry pick” the weights given to control units with different covariates and time periods</a:t>
          </a:r>
        </a:p>
      </dsp:txBody>
      <dsp:txXfrm>
        <a:off x="0" y="2758"/>
        <a:ext cx="6797675" cy="1881464"/>
      </dsp:txXfrm>
    </dsp:sp>
    <dsp:sp modelId="{7F6244C9-4D56-4C24-9250-1785A3EF01CF}">
      <dsp:nvSpPr>
        <dsp:cNvPr id="0" name=""/>
        <dsp:cNvSpPr/>
      </dsp:nvSpPr>
      <dsp:spPr>
        <a:xfrm>
          <a:off x="0" y="1884223"/>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AE1A0A-8076-484C-863D-359E2672C9EF}">
      <dsp:nvSpPr>
        <dsp:cNvPr id="0" name=""/>
        <dsp:cNvSpPr/>
      </dsp:nvSpPr>
      <dsp:spPr>
        <a:xfrm>
          <a:off x="0" y="1884223"/>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Not accounting for unobservable confounders over time</a:t>
          </a:r>
        </a:p>
      </dsp:txBody>
      <dsp:txXfrm>
        <a:off x="0" y="1884223"/>
        <a:ext cx="6797675" cy="1881464"/>
      </dsp:txXfrm>
    </dsp:sp>
    <dsp:sp modelId="{8AAD3036-BE36-4124-A2C2-85E3961CA1F9}">
      <dsp:nvSpPr>
        <dsp:cNvPr id="0" name=""/>
        <dsp:cNvSpPr/>
      </dsp:nvSpPr>
      <dsp:spPr>
        <a:xfrm>
          <a:off x="0" y="3765688"/>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C5ECB82-55BA-4AA3-8258-C493660A5C56}">
      <dsp:nvSpPr>
        <dsp:cNvPr id="0" name=""/>
        <dsp:cNvSpPr/>
      </dsp:nvSpPr>
      <dsp:spPr>
        <a:xfrm>
          <a:off x="0" y="3765688"/>
          <a:ext cx="6797675" cy="1881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Need to choose multiple specifications and add more time periods to reduce these issues</a:t>
          </a:r>
        </a:p>
      </dsp:txBody>
      <dsp:txXfrm>
        <a:off x="0" y="3765688"/>
        <a:ext cx="6797675" cy="188146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4E242F-A0A4-4648-9D88-944EC79F3416}">
      <dsp:nvSpPr>
        <dsp:cNvPr id="0" name=""/>
        <dsp:cNvSpPr/>
      </dsp:nvSpPr>
      <dsp:spPr>
        <a:xfrm>
          <a:off x="1359535" y="1765"/>
          <a:ext cx="5438140" cy="1809737"/>
        </a:xfrm>
        <a:prstGeom prst="rect">
          <a:avLst/>
        </a:prstGeom>
        <a:solidFill>
          <a:schemeClr val="accent5">
            <a:tint val="40000"/>
            <a:alpha val="90000"/>
            <a:hueOff val="0"/>
            <a:satOff val="0"/>
            <a:lumOff val="0"/>
            <a:alphaOff val="0"/>
          </a:schemeClr>
        </a:solidFill>
        <a:ln w="1587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dirty="0"/>
            <a:t>Add more data – include more state data and covariates</a:t>
          </a:r>
        </a:p>
      </dsp:txBody>
      <dsp:txXfrm>
        <a:off x="1359535" y="1765"/>
        <a:ext cx="5438140" cy="1809737"/>
      </dsp:txXfrm>
    </dsp:sp>
    <dsp:sp modelId="{FEF8E786-B4BE-4286-BE86-A216CB1F8092}">
      <dsp:nvSpPr>
        <dsp:cNvPr id="0" name=""/>
        <dsp:cNvSpPr/>
      </dsp:nvSpPr>
      <dsp:spPr>
        <a:xfrm>
          <a:off x="0" y="1765"/>
          <a:ext cx="1359535" cy="1809737"/>
        </a:xfrm>
        <a:prstGeom prst="rect">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dirty="0"/>
            <a:t>1</a:t>
          </a:r>
        </a:p>
      </dsp:txBody>
      <dsp:txXfrm>
        <a:off x="0" y="1765"/>
        <a:ext cx="1359535" cy="1809737"/>
      </dsp:txXfrm>
    </dsp:sp>
    <dsp:sp modelId="{87563A9B-07EE-4770-95B2-B82C6B0AA3BB}">
      <dsp:nvSpPr>
        <dsp:cNvPr id="0" name=""/>
        <dsp:cNvSpPr/>
      </dsp:nvSpPr>
      <dsp:spPr>
        <a:xfrm>
          <a:off x="1359535" y="1920087"/>
          <a:ext cx="5438140" cy="1809737"/>
        </a:xfrm>
        <a:prstGeom prst="rect">
          <a:avLst/>
        </a:prstGeom>
        <a:solidFill>
          <a:schemeClr val="accent5">
            <a:tint val="40000"/>
            <a:alpha val="90000"/>
            <a:hueOff val="-1123935"/>
            <a:satOff val="-43108"/>
            <a:lumOff val="-2386"/>
            <a:alphaOff val="0"/>
          </a:schemeClr>
        </a:solidFill>
        <a:ln w="15875" cap="flat" cmpd="sng" algn="ctr">
          <a:solidFill>
            <a:schemeClr val="accent5">
              <a:tint val="40000"/>
              <a:alpha val="90000"/>
              <a:hueOff val="-1123935"/>
              <a:satOff val="-43108"/>
              <a:lumOff val="-238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a:t>Dig into the cause of the motor vehicle accident</a:t>
          </a:r>
        </a:p>
      </dsp:txBody>
      <dsp:txXfrm>
        <a:off x="1359535" y="1920087"/>
        <a:ext cx="5438140" cy="1809737"/>
      </dsp:txXfrm>
    </dsp:sp>
    <dsp:sp modelId="{863B975D-3B0E-4883-8E66-A93DBC132EE2}">
      <dsp:nvSpPr>
        <dsp:cNvPr id="0" name=""/>
        <dsp:cNvSpPr/>
      </dsp:nvSpPr>
      <dsp:spPr>
        <a:xfrm>
          <a:off x="0" y="1920087"/>
          <a:ext cx="1359535" cy="1809737"/>
        </a:xfrm>
        <a:prstGeom prst="rect">
          <a:avLst/>
        </a:prstGeom>
        <a:solidFill>
          <a:schemeClr val="accent5">
            <a:hueOff val="-1413758"/>
            <a:satOff val="-39920"/>
            <a:lumOff val="-98"/>
            <a:alphaOff val="0"/>
          </a:schemeClr>
        </a:solidFill>
        <a:ln w="15875" cap="flat" cmpd="sng" algn="ctr">
          <a:solidFill>
            <a:schemeClr val="accent5">
              <a:hueOff val="-1413758"/>
              <a:satOff val="-39920"/>
              <a:lumOff val="-9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dirty="0"/>
            <a:t>2</a:t>
          </a:r>
        </a:p>
      </dsp:txBody>
      <dsp:txXfrm>
        <a:off x="0" y="1920087"/>
        <a:ext cx="1359535" cy="1809737"/>
      </dsp:txXfrm>
    </dsp:sp>
    <dsp:sp modelId="{AB4F002B-A947-4440-8F3D-B277F085256B}">
      <dsp:nvSpPr>
        <dsp:cNvPr id="0" name=""/>
        <dsp:cNvSpPr/>
      </dsp:nvSpPr>
      <dsp:spPr>
        <a:xfrm>
          <a:off x="1359535" y="3838408"/>
          <a:ext cx="5438140" cy="1809737"/>
        </a:xfrm>
        <a:prstGeom prst="rect">
          <a:avLst/>
        </a:prstGeom>
        <a:solidFill>
          <a:schemeClr val="accent5">
            <a:tint val="40000"/>
            <a:alpha val="90000"/>
            <a:hueOff val="-2247870"/>
            <a:satOff val="-86217"/>
            <a:lumOff val="-4772"/>
            <a:alphaOff val="0"/>
          </a:schemeClr>
        </a:solidFill>
        <a:ln w="15875" cap="flat" cmpd="sng" algn="ctr">
          <a:solidFill>
            <a:schemeClr val="accent5">
              <a:tint val="40000"/>
              <a:alpha val="90000"/>
              <a:hueOff val="-2247870"/>
              <a:satOff val="-86217"/>
              <a:lumOff val="-477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459673" rIns="105515" bIns="459673" numCol="1" spcCol="1270" anchor="ctr" anchorCtr="0">
          <a:noAutofit/>
        </a:bodyPr>
        <a:lstStyle/>
        <a:p>
          <a:pPr marL="0" lvl="0" indent="0" algn="l" defTabSz="1066800">
            <a:lnSpc>
              <a:spcPct val="90000"/>
            </a:lnSpc>
            <a:spcBef>
              <a:spcPct val="0"/>
            </a:spcBef>
            <a:spcAft>
              <a:spcPct val="35000"/>
            </a:spcAft>
            <a:buNone/>
          </a:pPr>
          <a:r>
            <a:rPr lang="en-US" sz="2400" kern="1200"/>
            <a:t>Add more specification to ensure robust results</a:t>
          </a:r>
        </a:p>
      </dsp:txBody>
      <dsp:txXfrm>
        <a:off x="1359535" y="3838408"/>
        <a:ext cx="5438140" cy="1809737"/>
      </dsp:txXfrm>
    </dsp:sp>
    <dsp:sp modelId="{27A93E7E-35D2-44DB-9CEA-34598849FFEC}">
      <dsp:nvSpPr>
        <dsp:cNvPr id="0" name=""/>
        <dsp:cNvSpPr/>
      </dsp:nvSpPr>
      <dsp:spPr>
        <a:xfrm>
          <a:off x="0" y="3838408"/>
          <a:ext cx="1359535" cy="1809737"/>
        </a:xfrm>
        <a:prstGeom prst="rect">
          <a:avLst/>
        </a:prstGeom>
        <a:solidFill>
          <a:schemeClr val="accent5">
            <a:hueOff val="-2827515"/>
            <a:satOff val="-79839"/>
            <a:lumOff val="-197"/>
            <a:alphaOff val="0"/>
          </a:schemeClr>
        </a:solidFill>
        <a:ln w="15875" cap="flat" cmpd="sng" algn="ctr">
          <a:solidFill>
            <a:schemeClr val="accent5">
              <a:hueOff val="-2827515"/>
              <a:satOff val="-79839"/>
              <a:lumOff val="-19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178762" rIns="71942" bIns="178762" numCol="1" spcCol="1270" anchor="ctr" anchorCtr="0">
          <a:noAutofit/>
        </a:bodyPr>
        <a:lstStyle/>
        <a:p>
          <a:pPr marL="0" lvl="0" indent="0" algn="ctr" defTabSz="1244600">
            <a:lnSpc>
              <a:spcPct val="90000"/>
            </a:lnSpc>
            <a:spcBef>
              <a:spcPct val="0"/>
            </a:spcBef>
            <a:spcAft>
              <a:spcPct val="35000"/>
            </a:spcAft>
            <a:buNone/>
          </a:pPr>
          <a:r>
            <a:rPr lang="en-US" sz="2800" kern="1200" dirty="0"/>
            <a:t>3</a:t>
          </a:r>
        </a:p>
      </dsp:txBody>
      <dsp:txXfrm>
        <a:off x="0" y="3838408"/>
        <a:ext cx="1359535" cy="180973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4E242F-A0A4-4648-9D88-944EC79F3416}">
      <dsp:nvSpPr>
        <dsp:cNvPr id="0" name=""/>
        <dsp:cNvSpPr/>
      </dsp:nvSpPr>
      <dsp:spPr>
        <a:xfrm>
          <a:off x="1359535" y="496"/>
          <a:ext cx="5438140" cy="2742193"/>
        </a:xfrm>
        <a:prstGeom prst="rect">
          <a:avLst/>
        </a:prstGeom>
        <a:solidFill>
          <a:schemeClr val="accent5">
            <a:tint val="40000"/>
            <a:alpha val="90000"/>
            <a:hueOff val="0"/>
            <a:satOff val="0"/>
            <a:lumOff val="0"/>
            <a:alphaOff val="0"/>
          </a:schemeClr>
        </a:solidFill>
        <a:ln w="1587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696517" rIns="105515" bIns="696517" numCol="1" spcCol="1270" anchor="ctr" anchorCtr="0">
          <a:noAutofit/>
        </a:bodyPr>
        <a:lstStyle/>
        <a:p>
          <a:pPr marL="0" lvl="0" indent="0" algn="l" defTabSz="977900">
            <a:lnSpc>
              <a:spcPct val="90000"/>
            </a:lnSpc>
            <a:spcBef>
              <a:spcPct val="0"/>
            </a:spcBef>
            <a:spcAft>
              <a:spcPct val="35000"/>
            </a:spcAft>
            <a:buNone/>
          </a:pPr>
          <a:r>
            <a:rPr lang="en-US" sz="2200" kern="1200" dirty="0">
              <a:latin typeface="Bookman Old Style" panose="020F0302020204030204"/>
            </a:rPr>
            <a:t>Expand Synthetic Control to the other Lane Switching Law States </a:t>
          </a:r>
          <a:r>
            <a:rPr lang="en-US" sz="2200" kern="1200" dirty="0">
              <a:solidFill>
                <a:prstClr val="black">
                  <a:hueOff val="0"/>
                  <a:satOff val="0"/>
                  <a:lumOff val="0"/>
                  <a:alphaOff val="0"/>
                </a:prstClr>
              </a:solidFill>
              <a:latin typeface="Bookman Old Style" panose="020F0302020204030204"/>
              <a:ea typeface="+mn-ea"/>
              <a:cs typeface="+mn-cs"/>
            </a:rPr>
            <a:t>(</a:t>
          </a:r>
          <a:r>
            <a:rPr lang="en" sz="2200" kern="1200" dirty="0">
              <a:solidFill>
                <a:prstClr val="black">
                  <a:hueOff val="0"/>
                  <a:satOff val="0"/>
                  <a:lumOff val="0"/>
                  <a:alphaOff val="0"/>
                </a:prstClr>
              </a:solidFill>
              <a:latin typeface="Bookman Old Style" panose="020F0302020204030204"/>
              <a:ea typeface="+mn-ea"/>
              <a:cs typeface="+mn-cs"/>
            </a:rPr>
            <a:t>Delaware, Nevada, Oklahoma and Washington) </a:t>
          </a:r>
          <a:r>
            <a:rPr lang="en" sz="2200" kern="1200" dirty="0">
              <a:latin typeface="Bookman Old Style" panose="020F0302020204030204"/>
            </a:rPr>
            <a:t>and determine individual impact</a:t>
          </a:r>
          <a:endParaRPr lang="en-US" sz="2200" kern="1200" dirty="0"/>
        </a:p>
      </dsp:txBody>
      <dsp:txXfrm>
        <a:off x="1359535" y="496"/>
        <a:ext cx="5438140" cy="2742193"/>
      </dsp:txXfrm>
    </dsp:sp>
    <dsp:sp modelId="{FEF8E786-B4BE-4286-BE86-A216CB1F8092}">
      <dsp:nvSpPr>
        <dsp:cNvPr id="0" name=""/>
        <dsp:cNvSpPr/>
      </dsp:nvSpPr>
      <dsp:spPr>
        <a:xfrm>
          <a:off x="0" y="496"/>
          <a:ext cx="1359535" cy="2742193"/>
        </a:xfrm>
        <a:prstGeom prst="rect">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270868" rIns="71942" bIns="270868" numCol="1" spcCol="1270" anchor="ctr" anchorCtr="0">
          <a:noAutofit/>
        </a:bodyPr>
        <a:lstStyle/>
        <a:p>
          <a:pPr marL="0" lvl="0" indent="0" algn="ctr" defTabSz="1244600">
            <a:lnSpc>
              <a:spcPct val="90000"/>
            </a:lnSpc>
            <a:spcBef>
              <a:spcPct val="0"/>
            </a:spcBef>
            <a:spcAft>
              <a:spcPct val="35000"/>
            </a:spcAft>
            <a:buNone/>
          </a:pPr>
          <a:r>
            <a:rPr lang="en-US" sz="2800" kern="1200" dirty="0"/>
            <a:t>4</a:t>
          </a:r>
        </a:p>
      </dsp:txBody>
      <dsp:txXfrm>
        <a:off x="0" y="496"/>
        <a:ext cx="1359535" cy="2742193"/>
      </dsp:txXfrm>
    </dsp:sp>
    <dsp:sp modelId="{87563A9B-07EE-4770-95B2-B82C6B0AA3BB}">
      <dsp:nvSpPr>
        <dsp:cNvPr id="0" name=""/>
        <dsp:cNvSpPr/>
      </dsp:nvSpPr>
      <dsp:spPr>
        <a:xfrm>
          <a:off x="1359535" y="2907221"/>
          <a:ext cx="5438140" cy="2742193"/>
        </a:xfrm>
        <a:prstGeom prst="rect">
          <a:avLst/>
        </a:prstGeom>
        <a:solidFill>
          <a:schemeClr val="accent5">
            <a:tint val="40000"/>
            <a:alpha val="90000"/>
            <a:hueOff val="-2247870"/>
            <a:satOff val="-86217"/>
            <a:lumOff val="-4772"/>
            <a:alphaOff val="0"/>
          </a:schemeClr>
        </a:solidFill>
        <a:ln w="15875" cap="flat" cmpd="sng" algn="ctr">
          <a:solidFill>
            <a:schemeClr val="accent5">
              <a:tint val="40000"/>
              <a:alpha val="90000"/>
              <a:hueOff val="-2247870"/>
              <a:satOff val="-86217"/>
              <a:lumOff val="-477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515" tIns="696517" rIns="105515" bIns="696517" numCol="1" spcCol="1270" anchor="ctr" anchorCtr="0">
          <a:noAutofit/>
        </a:bodyPr>
        <a:lstStyle/>
        <a:p>
          <a:pPr marL="0" lvl="0" indent="0" algn="l" defTabSz="1066800">
            <a:lnSpc>
              <a:spcPct val="90000"/>
            </a:lnSpc>
            <a:spcBef>
              <a:spcPct val="0"/>
            </a:spcBef>
            <a:spcAft>
              <a:spcPct val="35000"/>
            </a:spcAft>
            <a:buNone/>
          </a:pPr>
          <a:r>
            <a:rPr lang="en-US" sz="2400" kern="1200" dirty="0"/>
            <a:t>Target percentage of total crashes</a:t>
          </a:r>
        </a:p>
      </dsp:txBody>
      <dsp:txXfrm>
        <a:off x="1359535" y="2907221"/>
        <a:ext cx="5438140" cy="2742193"/>
      </dsp:txXfrm>
    </dsp:sp>
    <dsp:sp modelId="{863B975D-3B0E-4883-8E66-A93DBC132EE2}">
      <dsp:nvSpPr>
        <dsp:cNvPr id="0" name=""/>
        <dsp:cNvSpPr/>
      </dsp:nvSpPr>
      <dsp:spPr>
        <a:xfrm>
          <a:off x="0" y="2907221"/>
          <a:ext cx="1359535" cy="2742193"/>
        </a:xfrm>
        <a:prstGeom prst="rect">
          <a:avLst/>
        </a:prstGeom>
        <a:solidFill>
          <a:schemeClr val="accent5">
            <a:hueOff val="-2827515"/>
            <a:satOff val="-79839"/>
            <a:lumOff val="-197"/>
            <a:alphaOff val="0"/>
          </a:schemeClr>
        </a:solidFill>
        <a:ln w="15875" cap="flat" cmpd="sng" algn="ctr">
          <a:solidFill>
            <a:schemeClr val="accent5">
              <a:hueOff val="-2827515"/>
              <a:satOff val="-79839"/>
              <a:lumOff val="-19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942" tIns="270868" rIns="71942" bIns="270868" numCol="1" spcCol="1270" anchor="ctr" anchorCtr="0">
          <a:noAutofit/>
        </a:bodyPr>
        <a:lstStyle/>
        <a:p>
          <a:pPr marL="0" lvl="0" indent="0" algn="ctr" defTabSz="1244600">
            <a:lnSpc>
              <a:spcPct val="90000"/>
            </a:lnSpc>
            <a:spcBef>
              <a:spcPct val="0"/>
            </a:spcBef>
            <a:spcAft>
              <a:spcPct val="35000"/>
            </a:spcAft>
            <a:buNone/>
          </a:pPr>
          <a:r>
            <a:rPr lang="en-US" sz="2800" kern="1200" dirty="0"/>
            <a:t>5</a:t>
          </a:r>
        </a:p>
      </dsp:txBody>
      <dsp:txXfrm>
        <a:off x="0" y="2907221"/>
        <a:ext cx="1359535" cy="274219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447C98-67D2-46A9-8D11-BE767C94AC06}" type="datetimeFigureOut">
              <a:rPr lang="en-US" smtClean="0"/>
              <a:t>4/20/2022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0BD0F0-C8ED-499B-8677-0C9F7948E512}" type="slidenum">
              <a:rPr lang="en-US" smtClean="0"/>
              <a:t>‹#›</a:t>
            </a:fld>
            <a:endParaRPr lang="en-US"/>
          </a:p>
        </p:txBody>
      </p:sp>
    </p:spTree>
    <p:extLst>
      <p:ext uri="{BB962C8B-B14F-4D97-AF65-F5344CB8AC3E}">
        <p14:creationId xmlns:p14="http://schemas.microsoft.com/office/powerpoint/2010/main" val="250088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https://www.ncsl.org/research/transportation/safely-passing-bicyclists.aspx</a:t>
            </a:r>
          </a:p>
        </p:txBody>
      </p:sp>
      <p:sp>
        <p:nvSpPr>
          <p:cNvPr id="4" name="Slide Number Placeholder 3"/>
          <p:cNvSpPr>
            <a:spLocks noGrp="1"/>
          </p:cNvSpPr>
          <p:nvPr>
            <p:ph type="sldNum" sz="quarter" idx="5"/>
          </p:nvPr>
        </p:nvSpPr>
        <p:spPr/>
        <p:txBody>
          <a:bodyPr/>
          <a:lstStyle/>
          <a:p>
            <a:fld id="{CA0BD0F0-C8ED-499B-8677-0C9F7948E512}" type="slidenum">
              <a:rPr lang="en-US" smtClean="0"/>
              <a:t>2</a:t>
            </a:fld>
            <a:endParaRPr lang="en-US"/>
          </a:p>
        </p:txBody>
      </p:sp>
    </p:spTree>
    <p:extLst>
      <p:ext uri="{BB962C8B-B14F-4D97-AF65-F5344CB8AC3E}">
        <p14:creationId xmlns:p14="http://schemas.microsoft.com/office/powerpoint/2010/main" val="4051143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 RMSPE should be big for the treated unit, meaning it doesn’t follow with the controls</a:t>
            </a:r>
          </a:p>
        </p:txBody>
      </p:sp>
      <p:sp>
        <p:nvSpPr>
          <p:cNvPr id="4" name="Slide Number Placeholder 3"/>
          <p:cNvSpPr>
            <a:spLocks noGrp="1"/>
          </p:cNvSpPr>
          <p:nvPr>
            <p:ph type="sldNum" sz="quarter" idx="5"/>
          </p:nvPr>
        </p:nvSpPr>
        <p:spPr/>
        <p:txBody>
          <a:bodyPr/>
          <a:lstStyle/>
          <a:p>
            <a:fld id="{CA0BD0F0-C8ED-499B-8677-0C9F7948E512}" type="slidenum">
              <a:rPr lang="en-US" smtClean="0"/>
              <a:t>6</a:t>
            </a:fld>
            <a:endParaRPr lang="en-US"/>
          </a:p>
        </p:txBody>
      </p:sp>
    </p:spTree>
    <p:extLst>
      <p:ext uri="{BB962C8B-B14F-4D97-AF65-F5344CB8AC3E}">
        <p14:creationId xmlns:p14="http://schemas.microsoft.com/office/powerpoint/2010/main" val="1784866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no parallel trends</a:t>
            </a:r>
          </a:p>
        </p:txBody>
      </p:sp>
      <p:sp>
        <p:nvSpPr>
          <p:cNvPr id="4" name="Slide Number Placeholder 3"/>
          <p:cNvSpPr>
            <a:spLocks noGrp="1"/>
          </p:cNvSpPr>
          <p:nvPr>
            <p:ph type="sldNum" sz="quarter" idx="5"/>
          </p:nvPr>
        </p:nvSpPr>
        <p:spPr/>
        <p:txBody>
          <a:bodyPr/>
          <a:lstStyle/>
          <a:p>
            <a:fld id="{CA0BD0F0-C8ED-499B-8677-0C9F7948E512}" type="slidenum">
              <a:rPr lang="en-US" smtClean="0"/>
              <a:t>7</a:t>
            </a:fld>
            <a:endParaRPr lang="en-US"/>
          </a:p>
        </p:txBody>
      </p:sp>
    </p:spTree>
    <p:extLst>
      <p:ext uri="{BB962C8B-B14F-4D97-AF65-F5344CB8AC3E}">
        <p14:creationId xmlns:p14="http://schemas.microsoft.com/office/powerpoint/2010/main" val="1876242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lines should line up and pre-treatment should be close to 0</a:t>
            </a:r>
          </a:p>
        </p:txBody>
      </p:sp>
      <p:sp>
        <p:nvSpPr>
          <p:cNvPr id="4" name="Slide Number Placeholder 3"/>
          <p:cNvSpPr>
            <a:spLocks noGrp="1"/>
          </p:cNvSpPr>
          <p:nvPr>
            <p:ph type="sldNum" sz="quarter" idx="5"/>
          </p:nvPr>
        </p:nvSpPr>
        <p:spPr/>
        <p:txBody>
          <a:bodyPr/>
          <a:lstStyle/>
          <a:p>
            <a:fld id="{CA0BD0F0-C8ED-499B-8677-0C9F7948E512}" type="slidenum">
              <a:rPr lang="en-US" smtClean="0"/>
              <a:t>8</a:t>
            </a:fld>
            <a:endParaRPr lang="en-US"/>
          </a:p>
        </p:txBody>
      </p:sp>
    </p:spTree>
    <p:extLst>
      <p:ext uri="{BB962C8B-B14F-4D97-AF65-F5344CB8AC3E}">
        <p14:creationId xmlns:p14="http://schemas.microsoft.com/office/powerpoint/2010/main" val="460871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4/20/2022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4/20/2022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4/20/2022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4/20/2022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4/20/2022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4/20/2022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4/20/2022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4/20/2022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4/20/2022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4/20/2022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2700" dirty="0">
                <a:solidFill>
                  <a:schemeClr val="tx1">
                    <a:lumMod val="75000"/>
                    <a:lumOff val="25000"/>
                  </a:schemeClr>
                </a:solidFill>
              </a:rPr>
              <a:t>Identification of the Causal Impact of Bike Safety Laws on Cyclist Traffic Accidents Using the Synthetic Controls Method</a:t>
            </a:r>
            <a:br>
              <a:rPr lang="en-US" sz="1800" dirty="0">
                <a:effectLst/>
                <a:latin typeface="Times New Roman" panose="02020603050405020304" pitchFamily="18" charset="0"/>
                <a:ea typeface="Times New Roman" panose="02020603050405020304" pitchFamily="18" charset="0"/>
              </a:rPr>
            </a:br>
            <a:endParaRPr lang="en-US" sz="4400" dirty="0">
              <a:solidFill>
                <a:schemeClr val="tx1"/>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By NARMINE BEN AISA AND Katherine Games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9A46F8-1B14-4754-B6DB-51383B7FC943}"/>
              </a:ext>
            </a:extLst>
          </p:cNvPr>
          <p:cNvSpPr>
            <a:spLocks noGrp="1"/>
          </p:cNvSpPr>
          <p:nvPr>
            <p:ph type="title"/>
          </p:nvPr>
        </p:nvSpPr>
        <p:spPr>
          <a:xfrm>
            <a:off x="878911" y="643468"/>
            <a:ext cx="3177847" cy="1674180"/>
          </a:xfrm>
        </p:spPr>
        <p:txBody>
          <a:bodyPr>
            <a:normAutofit/>
          </a:bodyPr>
          <a:lstStyle/>
          <a:p>
            <a:r>
              <a:rPr lang="en-US" sz="4000"/>
              <a:t>Analysis of Results</a:t>
            </a:r>
          </a:p>
        </p:txBody>
      </p:sp>
      <p:cxnSp>
        <p:nvCxnSpPr>
          <p:cNvPr id="16" name="Straight Connector 15">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E7219EEA-A41A-4E90-8D4F-447922B67C28}"/>
              </a:ext>
            </a:extLst>
          </p:cNvPr>
          <p:cNvSpPr>
            <a:spLocks noGrp="1"/>
          </p:cNvSpPr>
          <p:nvPr>
            <p:ph idx="1"/>
          </p:nvPr>
        </p:nvSpPr>
        <p:spPr>
          <a:xfrm>
            <a:off x="858064" y="2639380"/>
            <a:ext cx="3205049" cy="3229714"/>
          </a:xfrm>
        </p:spPr>
        <p:txBody>
          <a:bodyPr>
            <a:normAutofit/>
          </a:bodyPr>
          <a:lstStyle/>
          <a:p>
            <a:r>
              <a:rPr lang="en-US" dirty="0"/>
              <a:t>With the current data, Kentucky ranks #4 for its ratio, with a p value of .8 at the treatment effect, meaning the result is not significant</a:t>
            </a:r>
          </a:p>
        </p:txBody>
      </p:sp>
      <p:pic>
        <p:nvPicPr>
          <p:cNvPr id="7" name="Picture 6" descr="Chart, application, table, Excel&#10;&#10;Description automatically generated">
            <a:extLst>
              <a:ext uri="{FF2B5EF4-FFF2-40B4-BE49-F238E27FC236}">
                <a16:creationId xmlns:a16="http://schemas.microsoft.com/office/drawing/2014/main" id="{20F94216-4684-4FD9-87C6-703D6D148696}"/>
              </a:ext>
            </a:extLst>
          </p:cNvPr>
          <p:cNvPicPr>
            <a:picLocks noChangeAspect="1"/>
          </p:cNvPicPr>
          <p:nvPr/>
        </p:nvPicPr>
        <p:blipFill>
          <a:blip r:embed="rId2"/>
          <a:stretch>
            <a:fillRect/>
          </a:stretch>
        </p:blipFill>
        <p:spPr>
          <a:xfrm>
            <a:off x="4653447" y="973116"/>
            <a:ext cx="6892560" cy="4566320"/>
          </a:xfrm>
          <a:prstGeom prst="rect">
            <a:avLst/>
          </a:prstGeom>
        </p:spPr>
      </p:pic>
      <p:sp>
        <p:nvSpPr>
          <p:cNvPr id="18" name="Rectangle 17">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Arrow Connector 10">
            <a:extLst>
              <a:ext uri="{FF2B5EF4-FFF2-40B4-BE49-F238E27FC236}">
                <a16:creationId xmlns:a16="http://schemas.microsoft.com/office/drawing/2014/main" id="{CA08645B-3116-418E-B105-CE001A089901}"/>
              </a:ext>
            </a:extLst>
          </p:cNvPr>
          <p:cNvCxnSpPr/>
          <p:nvPr/>
        </p:nvCxnSpPr>
        <p:spPr>
          <a:xfrm flipH="1">
            <a:off x="7905750" y="3743325"/>
            <a:ext cx="1057275" cy="93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Content Placeholder 4">
            <a:extLst>
              <a:ext uri="{FF2B5EF4-FFF2-40B4-BE49-F238E27FC236}">
                <a16:creationId xmlns:a16="http://schemas.microsoft.com/office/drawing/2014/main" id="{C3BEA582-60A1-4A40-A2AB-27B8A78A1753}"/>
              </a:ext>
            </a:extLst>
          </p:cNvPr>
          <p:cNvPicPr>
            <a:picLocks noChangeAspect="1"/>
          </p:cNvPicPr>
          <p:nvPr/>
        </p:nvPicPr>
        <p:blipFill>
          <a:blip r:embed="rId3"/>
          <a:stretch>
            <a:fillRect/>
          </a:stretch>
        </p:blipFill>
        <p:spPr>
          <a:xfrm>
            <a:off x="9991844" y="1219200"/>
            <a:ext cx="1554163" cy="671325"/>
          </a:xfrm>
          <a:prstGeom prst="rect">
            <a:avLst/>
          </a:prstGeom>
        </p:spPr>
      </p:pic>
    </p:spTree>
    <p:extLst>
      <p:ext uri="{BB962C8B-B14F-4D97-AF65-F5344CB8AC3E}">
        <p14:creationId xmlns:p14="http://schemas.microsoft.com/office/powerpoint/2010/main" val="3321272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A68E9A0-8B32-4883-9E9F-FA3D84AC0EA0}"/>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Future Research</a:t>
            </a:r>
          </a:p>
        </p:txBody>
      </p:sp>
      <p:graphicFrame>
        <p:nvGraphicFramePr>
          <p:cNvPr id="5" name="Content Placeholder 2">
            <a:extLst>
              <a:ext uri="{FF2B5EF4-FFF2-40B4-BE49-F238E27FC236}">
                <a16:creationId xmlns:a16="http://schemas.microsoft.com/office/drawing/2014/main" id="{CA49ECE0-84E8-44A5-B376-4003D16137FB}"/>
              </a:ext>
            </a:extLst>
          </p:cNvPr>
          <p:cNvGraphicFramePr>
            <a:graphicFrameLocks noGrp="1"/>
          </p:cNvGraphicFramePr>
          <p:nvPr>
            <p:ph idx="1"/>
            <p:extLst>
              <p:ext uri="{D42A27DB-BD31-4B8C-83A1-F6EECF244321}">
                <p14:modId xmlns:p14="http://schemas.microsoft.com/office/powerpoint/2010/main" val="2594823243"/>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9043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A68E9A0-8B32-4883-9E9F-FA3D84AC0EA0}"/>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Future Research</a:t>
            </a:r>
          </a:p>
        </p:txBody>
      </p:sp>
      <p:graphicFrame>
        <p:nvGraphicFramePr>
          <p:cNvPr id="5" name="Content Placeholder 2">
            <a:extLst>
              <a:ext uri="{FF2B5EF4-FFF2-40B4-BE49-F238E27FC236}">
                <a16:creationId xmlns:a16="http://schemas.microsoft.com/office/drawing/2014/main" id="{CA49ECE0-84E8-44A5-B376-4003D16137FB}"/>
              </a:ext>
            </a:extLst>
          </p:cNvPr>
          <p:cNvGraphicFramePr>
            <a:graphicFrameLocks noGrp="1"/>
          </p:cNvGraphicFramePr>
          <p:nvPr>
            <p:ph idx="1"/>
            <p:extLst>
              <p:ext uri="{D42A27DB-BD31-4B8C-83A1-F6EECF244321}">
                <p14:modId xmlns:p14="http://schemas.microsoft.com/office/powerpoint/2010/main" val="3980526674"/>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299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Many question marks on black background">
            <a:extLst>
              <a:ext uri="{FF2B5EF4-FFF2-40B4-BE49-F238E27FC236}">
                <a16:creationId xmlns:a16="http://schemas.microsoft.com/office/drawing/2014/main" id="{EBE7FDF4-844F-4BD7-BC58-989890C9C76D}"/>
              </a:ext>
            </a:extLst>
          </p:cNvPr>
          <p:cNvPicPr>
            <a:picLocks noChangeAspect="1"/>
          </p:cNvPicPr>
          <p:nvPr/>
        </p:nvPicPr>
        <p:blipFill rotWithShape="1">
          <a:blip r:embed="rId2"/>
          <a:srcRect t="7786"/>
          <a:stretch/>
        </p:blipFill>
        <p:spPr>
          <a:xfrm>
            <a:off x="20" y="-22"/>
            <a:ext cx="12191977" cy="6858022"/>
          </a:xfrm>
          <a:prstGeom prst="rect">
            <a:avLst/>
          </a:prstGeom>
        </p:spPr>
      </p:pic>
      <p:sp>
        <p:nvSpPr>
          <p:cNvPr id="13" name="Rectangle 12">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47FB05-4096-4CAA-9112-92037C3CAEC5}"/>
              </a:ext>
            </a:extLst>
          </p:cNvPr>
          <p:cNvSpPr>
            <a:spLocks noGrp="1"/>
          </p:cNvSpPr>
          <p:nvPr>
            <p:ph type="title"/>
          </p:nvPr>
        </p:nvSpPr>
        <p:spPr>
          <a:xfrm>
            <a:off x="643466" y="643467"/>
            <a:ext cx="5452529" cy="3569242"/>
          </a:xfrm>
        </p:spPr>
        <p:txBody>
          <a:bodyPr vert="horz" lIns="91440" tIns="45720" rIns="91440" bIns="45720" rtlCol="0" anchor="t">
            <a:normAutofit/>
          </a:bodyPr>
          <a:lstStyle/>
          <a:p>
            <a:r>
              <a:rPr lang="en-US" sz="6000" dirty="0">
                <a:solidFill>
                  <a:schemeClr val="bg1"/>
                </a:solidFill>
              </a:rPr>
              <a:t>Questions?</a:t>
            </a:r>
          </a:p>
        </p:txBody>
      </p:sp>
      <p:sp>
        <p:nvSpPr>
          <p:cNvPr id="15" name="Rectangle 14">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4071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73ECEC8-0F24-45B8-950F-35FC94BC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ADDA80-2D31-427C-A351-A1BC320DF187}"/>
              </a:ext>
            </a:extLst>
          </p:cNvPr>
          <p:cNvSpPr>
            <a:spLocks noGrp="1"/>
          </p:cNvSpPr>
          <p:nvPr>
            <p:ph type="title"/>
          </p:nvPr>
        </p:nvSpPr>
        <p:spPr>
          <a:xfrm>
            <a:off x="7859485" y="634946"/>
            <a:ext cx="3690257" cy="1450757"/>
          </a:xfrm>
        </p:spPr>
        <p:txBody>
          <a:bodyPr>
            <a:normAutofit/>
          </a:bodyPr>
          <a:lstStyle/>
          <a:p>
            <a:r>
              <a:rPr lang="en-US" dirty="0"/>
              <a:t>Traffic Laws for Cyclists</a:t>
            </a:r>
          </a:p>
        </p:txBody>
      </p:sp>
      <p:pic>
        <p:nvPicPr>
          <p:cNvPr id="5" name="Picture 4">
            <a:extLst>
              <a:ext uri="{FF2B5EF4-FFF2-40B4-BE49-F238E27FC236}">
                <a16:creationId xmlns:a16="http://schemas.microsoft.com/office/drawing/2014/main" id="{89FA8671-3539-44CB-9C8B-5A83518539F6}"/>
              </a:ext>
            </a:extLst>
          </p:cNvPr>
          <p:cNvPicPr>
            <a:picLocks noChangeAspect="1"/>
          </p:cNvPicPr>
          <p:nvPr/>
        </p:nvPicPr>
        <p:blipFill rotWithShape="1">
          <a:blip r:embed="rId3"/>
          <a:srcRect l="1929" r="6730" b="-3"/>
          <a:stretch/>
        </p:blipFill>
        <p:spPr>
          <a:xfrm>
            <a:off x="633999" y="640081"/>
            <a:ext cx="6909801" cy="5314406"/>
          </a:xfrm>
          <a:prstGeom prst="rect">
            <a:avLst/>
          </a:prstGeom>
        </p:spPr>
      </p:pic>
      <p:cxnSp>
        <p:nvCxnSpPr>
          <p:cNvPr id="12" name="!!Straight Connector">
            <a:extLst>
              <a:ext uri="{FF2B5EF4-FFF2-40B4-BE49-F238E27FC236}">
                <a16:creationId xmlns:a16="http://schemas.microsoft.com/office/drawing/2014/main" id="{89EB8C68-FF1B-4849-867B-32D29B19F1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3218C1C-8EF3-48F7-AEFF-1BE23FA6A401}"/>
              </a:ext>
            </a:extLst>
          </p:cNvPr>
          <p:cNvSpPr>
            <a:spLocks noGrp="1"/>
          </p:cNvSpPr>
          <p:nvPr>
            <p:ph idx="1"/>
          </p:nvPr>
        </p:nvSpPr>
        <p:spPr>
          <a:xfrm>
            <a:off x="7859485" y="2407436"/>
            <a:ext cx="3690257" cy="3461658"/>
          </a:xfrm>
        </p:spPr>
        <p:txBody>
          <a:bodyPr>
            <a:normAutofit/>
          </a:bodyPr>
          <a:lstStyle/>
          <a:p>
            <a:r>
              <a:rPr lang="en-US" dirty="0"/>
              <a:t>Every state in the US has varying laws concerning safe passing distances for cyclists on the road</a:t>
            </a:r>
          </a:p>
          <a:p>
            <a:endParaRPr lang="en-US" dirty="0"/>
          </a:p>
          <a:p>
            <a:r>
              <a:rPr lang="en-US" dirty="0"/>
              <a:t>However, only five states have an extreme law requiring a motor vehicle to completely change a lane to pass a cyclist</a:t>
            </a:r>
          </a:p>
        </p:txBody>
      </p:sp>
      <p:sp>
        <p:nvSpPr>
          <p:cNvPr id="14" name="Rectangle 13">
            <a:extLst>
              <a:ext uri="{FF2B5EF4-FFF2-40B4-BE49-F238E27FC236}">
                <a16:creationId xmlns:a16="http://schemas.microsoft.com/office/drawing/2014/main" id="{8B53612E-ADB2-4457-9688-89506397A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42708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6EF25E3-2934-4152-93CA-92088FF0AB04}"/>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Our Research</a:t>
            </a:r>
          </a:p>
        </p:txBody>
      </p:sp>
      <p:graphicFrame>
        <p:nvGraphicFramePr>
          <p:cNvPr id="5" name="Content Placeholder 2">
            <a:extLst>
              <a:ext uri="{FF2B5EF4-FFF2-40B4-BE49-F238E27FC236}">
                <a16:creationId xmlns:a16="http://schemas.microsoft.com/office/drawing/2014/main" id="{F4A569DC-A585-41D4-988D-47B95EE940AB}"/>
              </a:ext>
            </a:extLst>
          </p:cNvPr>
          <p:cNvGraphicFramePr>
            <a:graphicFrameLocks noGrp="1"/>
          </p:cNvGraphicFramePr>
          <p:nvPr>
            <p:ph idx="1"/>
            <p:extLst>
              <p:ext uri="{D42A27DB-BD31-4B8C-83A1-F6EECF244321}">
                <p14:modId xmlns:p14="http://schemas.microsoft.com/office/powerpoint/2010/main" val="2176371011"/>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7874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22EE2-99FF-4538-80B3-77638BAC36F0}"/>
              </a:ext>
            </a:extLst>
          </p:cNvPr>
          <p:cNvSpPr>
            <a:spLocks noGrp="1"/>
          </p:cNvSpPr>
          <p:nvPr>
            <p:ph type="title"/>
          </p:nvPr>
        </p:nvSpPr>
        <p:spPr/>
        <p:txBody>
          <a:bodyPr/>
          <a:lstStyle/>
          <a:p>
            <a:r>
              <a:rPr lang="en-US" dirty="0"/>
              <a:t>What are Synthetic Controls?</a:t>
            </a:r>
          </a:p>
        </p:txBody>
      </p:sp>
      <p:graphicFrame>
        <p:nvGraphicFramePr>
          <p:cNvPr id="5" name="Content Placeholder 2">
            <a:extLst>
              <a:ext uri="{FF2B5EF4-FFF2-40B4-BE49-F238E27FC236}">
                <a16:creationId xmlns:a16="http://schemas.microsoft.com/office/drawing/2014/main" id="{D86193C1-F13B-4AC8-8BEA-3D2529B0CC06}"/>
              </a:ext>
            </a:extLst>
          </p:cNvPr>
          <p:cNvGraphicFramePr>
            <a:graphicFrameLocks noGrp="1"/>
          </p:cNvGraphicFramePr>
          <p:nvPr>
            <p:ph idx="1"/>
            <p:extLst>
              <p:ext uri="{D42A27DB-BD31-4B8C-83A1-F6EECF244321}">
                <p14:modId xmlns:p14="http://schemas.microsoft.com/office/powerpoint/2010/main" val="1037185004"/>
              </p:ext>
            </p:extLst>
          </p:nvPr>
        </p:nvGraphicFramePr>
        <p:xfrm>
          <a:off x="1097280" y="2108201"/>
          <a:ext cx="10058400" cy="37608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05823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F8D4400-920D-41E3-840D-1388B8B36EF0}"/>
              </a:ext>
            </a:extLst>
          </p:cNvPr>
          <p:cNvSpPr>
            <a:spLocks noGrp="1"/>
          </p:cNvSpPr>
          <p:nvPr>
            <p:ph type="title"/>
          </p:nvPr>
        </p:nvSpPr>
        <p:spPr>
          <a:xfrm>
            <a:off x="492370" y="516835"/>
            <a:ext cx="3084844" cy="5772840"/>
          </a:xfrm>
        </p:spPr>
        <p:txBody>
          <a:bodyPr anchor="ctr">
            <a:normAutofit/>
          </a:bodyPr>
          <a:lstStyle/>
          <a:p>
            <a:r>
              <a:rPr lang="en-US" sz="3600" dirty="0">
                <a:solidFill>
                  <a:schemeClr val="bg1"/>
                </a:solidFill>
              </a:rPr>
              <a:t>Limitations and Good Practices for Synthetic Controls</a:t>
            </a:r>
          </a:p>
        </p:txBody>
      </p:sp>
      <p:graphicFrame>
        <p:nvGraphicFramePr>
          <p:cNvPr id="5" name="Content Placeholder 2">
            <a:extLst>
              <a:ext uri="{FF2B5EF4-FFF2-40B4-BE49-F238E27FC236}">
                <a16:creationId xmlns:a16="http://schemas.microsoft.com/office/drawing/2014/main" id="{CBD9A008-1D95-480C-A7D7-5064662806AE}"/>
              </a:ext>
            </a:extLst>
          </p:cNvPr>
          <p:cNvGraphicFramePr>
            <a:graphicFrameLocks noGrp="1"/>
          </p:cNvGraphicFramePr>
          <p:nvPr>
            <p:ph idx="1"/>
            <p:extLst>
              <p:ext uri="{D42A27DB-BD31-4B8C-83A1-F6EECF244321}">
                <p14:modId xmlns:p14="http://schemas.microsoft.com/office/powerpoint/2010/main" val="3849349865"/>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8069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28FD0-BE9A-4747-9AAC-0D85ABE31845}"/>
              </a:ext>
            </a:extLst>
          </p:cNvPr>
          <p:cNvSpPr>
            <a:spLocks noGrp="1"/>
          </p:cNvSpPr>
          <p:nvPr>
            <p:ph type="title"/>
          </p:nvPr>
        </p:nvSpPr>
        <p:spPr/>
        <p:txBody>
          <a:bodyPr/>
          <a:lstStyle/>
          <a:p>
            <a:r>
              <a:rPr lang="en-US" dirty="0"/>
              <a:t>Synthetic Controls Step-by-Step</a:t>
            </a:r>
          </a:p>
        </p:txBody>
      </p:sp>
      <p:sp>
        <p:nvSpPr>
          <p:cNvPr id="3" name="Content Placeholder 2">
            <a:extLst>
              <a:ext uri="{FF2B5EF4-FFF2-40B4-BE49-F238E27FC236}">
                <a16:creationId xmlns:a16="http://schemas.microsoft.com/office/drawing/2014/main" id="{589D583A-18E8-441D-A888-A1CD39EF6027}"/>
              </a:ext>
            </a:extLst>
          </p:cNvPr>
          <p:cNvSpPr>
            <a:spLocks noGrp="1"/>
          </p:cNvSpPr>
          <p:nvPr>
            <p:ph idx="1"/>
          </p:nvPr>
        </p:nvSpPr>
        <p:spPr/>
        <p:txBody>
          <a:bodyPr/>
          <a:lstStyle/>
          <a:p>
            <a:r>
              <a:rPr lang="en-US" dirty="0"/>
              <a:t>1. Create a specification which closely aligns treatment and synthesized units to 0 pre-treatment</a:t>
            </a:r>
          </a:p>
          <a:p>
            <a:r>
              <a:rPr lang="en-US" dirty="0"/>
              <a:t>2. Apply this same specification to the other control units</a:t>
            </a:r>
          </a:p>
          <a:p>
            <a:r>
              <a:rPr lang="en-US" dirty="0"/>
              <a:t>3. Calculate the RMSPE for both pre and post-treatment for every unit</a:t>
            </a:r>
          </a:p>
          <a:p>
            <a:r>
              <a:rPr lang="en-US" dirty="0"/>
              <a:t>4. Compute a ratio of the post to pre-treatment RMSPE</a:t>
            </a:r>
          </a:p>
          <a:p>
            <a:r>
              <a:rPr lang="en-US" dirty="0"/>
              <a:t>5. Sort the ratios in descending order from greatest to smallest</a:t>
            </a:r>
          </a:p>
          <a:p>
            <a:r>
              <a:rPr lang="en-US" dirty="0"/>
              <a:t>6. Find where the treatment unit’s ration is in the distribution and use as a p value = RANK/TOTAL</a:t>
            </a:r>
          </a:p>
          <a:p>
            <a:r>
              <a:rPr lang="en-US" dirty="0"/>
              <a:t>7. If it is significant, it will meet the criteria for p &lt; .05, meaning that it is an extreme effect compared to the controls</a:t>
            </a:r>
          </a:p>
        </p:txBody>
      </p:sp>
    </p:spTree>
    <p:extLst>
      <p:ext uri="{BB962C8B-B14F-4D97-AF65-F5344CB8AC3E}">
        <p14:creationId xmlns:p14="http://schemas.microsoft.com/office/powerpoint/2010/main" val="3723030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9" name="Straight Connector 3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1" name="Rectangle 40">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4706E3-684F-4C22-AAF5-0D77C2FF8F07}"/>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5000">
                <a:solidFill>
                  <a:schemeClr val="tx1">
                    <a:lumMod val="85000"/>
                    <a:lumOff val="15000"/>
                  </a:schemeClr>
                </a:solidFill>
              </a:rPr>
              <a:t>Data Summary</a:t>
            </a:r>
          </a:p>
        </p:txBody>
      </p:sp>
      <p:pic>
        <p:nvPicPr>
          <p:cNvPr id="19" name="Content Placeholder 18" descr="Chart, line chart&#10;&#10;Description automatically generated">
            <a:extLst>
              <a:ext uri="{FF2B5EF4-FFF2-40B4-BE49-F238E27FC236}">
                <a16:creationId xmlns:a16="http://schemas.microsoft.com/office/drawing/2014/main" id="{671459FF-64F4-406A-85F4-8959D71AAC4C}"/>
              </a:ext>
            </a:extLst>
          </p:cNvPr>
          <p:cNvPicPr>
            <a:picLocks noGrp="1" noChangeAspect="1"/>
          </p:cNvPicPr>
          <p:nvPr>
            <p:ph idx="1"/>
          </p:nvPr>
        </p:nvPicPr>
        <p:blipFill>
          <a:blip r:embed="rId3"/>
          <a:stretch>
            <a:fillRect/>
          </a:stretch>
        </p:blipFill>
        <p:spPr>
          <a:xfrm>
            <a:off x="633999" y="903408"/>
            <a:ext cx="6912217" cy="4527501"/>
          </a:xfrm>
          <a:prstGeom prst="rect">
            <a:avLst/>
          </a:prstGeom>
        </p:spPr>
      </p:pic>
      <p:cxnSp>
        <p:nvCxnSpPr>
          <p:cNvPr id="43" name="Straight Connector 42">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3670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1" name="Straight Connector 3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3" name="Rectangle 32">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34706E3-684F-4C22-AAF5-0D77C2FF8F07}"/>
              </a:ext>
            </a:extLst>
          </p:cNvPr>
          <p:cNvSpPr>
            <a:spLocks noGrp="1"/>
          </p:cNvSpPr>
          <p:nvPr>
            <p:ph type="title"/>
          </p:nvPr>
        </p:nvSpPr>
        <p:spPr>
          <a:xfrm>
            <a:off x="828675" y="5120639"/>
            <a:ext cx="7137263" cy="1280161"/>
          </a:xfrm>
        </p:spPr>
        <p:txBody>
          <a:bodyPr vert="horz" lIns="91440" tIns="45720" rIns="91440" bIns="45720" rtlCol="0" anchor="ctr">
            <a:normAutofit fontScale="90000"/>
          </a:bodyPr>
          <a:lstStyle/>
          <a:p>
            <a:pPr algn="r"/>
            <a:r>
              <a:rPr lang="en-US" sz="4800" dirty="0">
                <a:solidFill>
                  <a:srgbClr val="FFFFFF"/>
                </a:solidFill>
              </a:rPr>
              <a:t>Generating Synthetic KY </a:t>
            </a:r>
          </a:p>
        </p:txBody>
      </p:sp>
      <p:pic>
        <p:nvPicPr>
          <p:cNvPr id="14" name="Picture 13" descr="Chart&#10;&#10;Description automatically generated">
            <a:extLst>
              <a:ext uri="{FF2B5EF4-FFF2-40B4-BE49-F238E27FC236}">
                <a16:creationId xmlns:a16="http://schemas.microsoft.com/office/drawing/2014/main" id="{C6F514DA-05AE-4249-B2B7-77C5CE241F09}"/>
              </a:ext>
            </a:extLst>
          </p:cNvPr>
          <p:cNvPicPr>
            <a:picLocks noChangeAspect="1"/>
          </p:cNvPicPr>
          <p:nvPr/>
        </p:nvPicPr>
        <p:blipFill>
          <a:blip r:embed="rId3"/>
          <a:stretch>
            <a:fillRect/>
          </a:stretch>
        </p:blipFill>
        <p:spPr>
          <a:xfrm>
            <a:off x="643468" y="795472"/>
            <a:ext cx="5130782" cy="3322180"/>
          </a:xfrm>
          <a:prstGeom prst="rect">
            <a:avLst/>
          </a:prstGeom>
        </p:spPr>
      </p:pic>
      <p:pic>
        <p:nvPicPr>
          <p:cNvPr id="12" name="Picture 11" descr="Chart, line chart&#10;&#10;Description automatically generated">
            <a:extLst>
              <a:ext uri="{FF2B5EF4-FFF2-40B4-BE49-F238E27FC236}">
                <a16:creationId xmlns:a16="http://schemas.microsoft.com/office/drawing/2014/main" id="{EF646D16-05BE-42E0-8F3B-8C9F9FB80A54}"/>
              </a:ext>
            </a:extLst>
          </p:cNvPr>
          <p:cNvPicPr>
            <a:picLocks noChangeAspect="1"/>
          </p:cNvPicPr>
          <p:nvPr/>
        </p:nvPicPr>
        <p:blipFill>
          <a:blip r:embed="rId4"/>
          <a:stretch>
            <a:fillRect/>
          </a:stretch>
        </p:blipFill>
        <p:spPr>
          <a:xfrm>
            <a:off x="6417716" y="769819"/>
            <a:ext cx="5130778" cy="3373486"/>
          </a:xfrm>
          <a:prstGeom prst="rect">
            <a:avLst/>
          </a:prstGeom>
        </p:spPr>
      </p:pic>
      <p:cxnSp>
        <p:nvCxnSpPr>
          <p:cNvPr id="37" name="Straight Connector 36">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7238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694E9C-B408-4A51-A564-3439CE7F9304}"/>
              </a:ext>
            </a:extLst>
          </p:cNvPr>
          <p:cNvSpPr>
            <a:spLocks noGrp="1"/>
          </p:cNvSpPr>
          <p:nvPr>
            <p:ph type="title"/>
          </p:nvPr>
        </p:nvSpPr>
        <p:spPr>
          <a:xfrm>
            <a:off x="878911" y="643468"/>
            <a:ext cx="3177847" cy="1674180"/>
          </a:xfrm>
        </p:spPr>
        <p:txBody>
          <a:bodyPr>
            <a:normAutofit/>
          </a:bodyPr>
          <a:lstStyle/>
          <a:p>
            <a:r>
              <a:rPr lang="en-US" sz="3400"/>
              <a:t>Gap Analysis: Kentucky and Placebos</a:t>
            </a:r>
          </a:p>
        </p:txBody>
      </p:sp>
      <p:cxnSp>
        <p:nvCxnSpPr>
          <p:cNvPr id="14" name="Straight Connector 13">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D2EA4CDD-3F85-49E6-9FF2-DA1F60F5E3A5}"/>
              </a:ext>
            </a:extLst>
          </p:cNvPr>
          <p:cNvSpPr>
            <a:spLocks noGrp="1"/>
          </p:cNvSpPr>
          <p:nvPr>
            <p:ph idx="1"/>
          </p:nvPr>
        </p:nvSpPr>
        <p:spPr>
          <a:xfrm>
            <a:off x="858064" y="2639380"/>
            <a:ext cx="3205049" cy="3229714"/>
          </a:xfrm>
        </p:spPr>
        <p:txBody>
          <a:bodyPr>
            <a:normAutofit/>
          </a:bodyPr>
          <a:lstStyle/>
          <a:p>
            <a:r>
              <a:rPr lang="en-US" dirty="0"/>
              <a:t>The goal of the placebo test is to have the same specification for Kentucky applied to the other states</a:t>
            </a:r>
          </a:p>
          <a:p>
            <a:r>
              <a:rPr lang="en-US" dirty="0"/>
              <a:t>If the treatment effect is significant, we should see Kentucky (black line) in the far left or right tail</a:t>
            </a:r>
          </a:p>
        </p:txBody>
      </p:sp>
      <p:pic>
        <p:nvPicPr>
          <p:cNvPr id="5" name="Content Placeholder 4">
            <a:extLst>
              <a:ext uri="{FF2B5EF4-FFF2-40B4-BE49-F238E27FC236}">
                <a16:creationId xmlns:a16="http://schemas.microsoft.com/office/drawing/2014/main" id="{64246249-8BE3-4415-BE9E-0C786E28CFE3}"/>
              </a:ext>
            </a:extLst>
          </p:cNvPr>
          <p:cNvPicPr>
            <a:picLocks noChangeAspect="1"/>
          </p:cNvPicPr>
          <p:nvPr/>
        </p:nvPicPr>
        <p:blipFill>
          <a:blip r:embed="rId2"/>
          <a:stretch>
            <a:fillRect/>
          </a:stretch>
        </p:blipFill>
        <p:spPr>
          <a:xfrm>
            <a:off x="4653447" y="1007579"/>
            <a:ext cx="6892560" cy="4497395"/>
          </a:xfrm>
          <a:prstGeom prst="rect">
            <a:avLst/>
          </a:prstGeom>
        </p:spPr>
      </p:pic>
      <p:sp>
        <p:nvSpPr>
          <p:cNvPr id="16" name="Rectangle 15">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8036023"/>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{A1F0CC87-6196-4B7B-B5F4-4F9133DA98B4}tf22712842_win32</Template>
  <TotalTime>102</TotalTime>
  <Words>551</Words>
  <Application>Microsoft Office PowerPoint</Application>
  <PresentationFormat>Widescreen</PresentationFormat>
  <Paragraphs>52</Paragraphs>
  <Slides>13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Bookman Old Style</vt:lpstr>
      <vt:lpstr>Calibri</vt:lpstr>
      <vt:lpstr>Franklin Gothic Book</vt:lpstr>
      <vt:lpstr>Times New Roman</vt:lpstr>
      <vt:lpstr>1_RetrospectVTI</vt:lpstr>
      <vt:lpstr>Identification of the Causal Impact of Bike Safety Laws on Cyclist Traffic Accidents Using the Synthetic Controls Method </vt:lpstr>
      <vt:lpstr>Traffic Laws for Cyclists</vt:lpstr>
      <vt:lpstr>Our Research</vt:lpstr>
      <vt:lpstr>What are Synthetic Controls?</vt:lpstr>
      <vt:lpstr>Limitations and Good Practices for Synthetic Controls</vt:lpstr>
      <vt:lpstr>Synthetic Controls Step-by-Step</vt:lpstr>
      <vt:lpstr>Data Summary</vt:lpstr>
      <vt:lpstr>Generating Synthetic KY </vt:lpstr>
      <vt:lpstr>Gap Analysis: Kentucky and Placebos</vt:lpstr>
      <vt:lpstr>Analysis of Results</vt:lpstr>
      <vt:lpstr>Future Research</vt:lpstr>
      <vt:lpstr>Future Research</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of the Causal Impact of Bike Safety Laws on Cyclist Traffic Accidents Using the Synthetic Controls Method</dc:title>
  <dc:creator>Katherine Games</dc:creator>
  <cp:lastModifiedBy>Katherine Games</cp:lastModifiedBy>
  <cp:revision>2</cp:revision>
  <dcterms:created xsi:type="dcterms:W3CDTF">2021-11-24T17:36:59Z</dcterms:created>
  <dcterms:modified xsi:type="dcterms:W3CDTF">2022-04-20T16:23:59Z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